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1"/>
  </p:sldMasterIdLst>
  <p:notesMasterIdLst>
    <p:notesMasterId r:id="rId34"/>
  </p:notesMasterIdLst>
  <p:sldIdLst>
    <p:sldId id="283" r:id="rId2"/>
    <p:sldId id="284" r:id="rId3"/>
    <p:sldId id="304" r:id="rId4"/>
    <p:sldId id="305" r:id="rId5"/>
    <p:sldId id="257" r:id="rId6"/>
    <p:sldId id="282" r:id="rId7"/>
    <p:sldId id="280" r:id="rId8"/>
    <p:sldId id="258" r:id="rId9"/>
    <p:sldId id="259" r:id="rId10"/>
    <p:sldId id="306" r:id="rId11"/>
    <p:sldId id="260" r:id="rId12"/>
    <p:sldId id="261" r:id="rId13"/>
    <p:sldId id="262" r:id="rId14"/>
    <p:sldId id="352" r:id="rId15"/>
    <p:sldId id="263" r:id="rId16"/>
    <p:sldId id="264" r:id="rId17"/>
    <p:sldId id="265" r:id="rId18"/>
    <p:sldId id="266" r:id="rId19"/>
    <p:sldId id="267" r:id="rId20"/>
    <p:sldId id="268" r:id="rId21"/>
    <p:sldId id="269" r:id="rId22"/>
    <p:sldId id="270" r:id="rId23"/>
    <p:sldId id="353" r:id="rId24"/>
    <p:sldId id="271" r:id="rId25"/>
    <p:sldId id="273" r:id="rId26"/>
    <p:sldId id="274" r:id="rId27"/>
    <p:sldId id="275" r:id="rId28"/>
    <p:sldId id="276" r:id="rId29"/>
    <p:sldId id="330" r:id="rId30"/>
    <p:sldId id="277" r:id="rId31"/>
    <p:sldId id="278" r:id="rId32"/>
    <p:sldId id="279"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1474"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1147D3-381A-47BB-9A7D-10E91E9B53A3}" type="datetimeFigureOut">
              <a:rPr lang="zh-CN" altLang="en-US" smtClean="0"/>
              <a:t>2019/9/3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21660C-CBF1-4D5C-A43D-659CCE5D35C8}" type="slidenum">
              <a:rPr lang="zh-CN" altLang="en-US" smtClean="0"/>
              <a:t>‹#›</a:t>
            </a:fld>
            <a:endParaRPr lang="zh-CN" altLang="en-US"/>
          </a:p>
        </p:txBody>
      </p:sp>
    </p:spTree>
    <p:extLst>
      <p:ext uri="{BB962C8B-B14F-4D97-AF65-F5344CB8AC3E}">
        <p14:creationId xmlns:p14="http://schemas.microsoft.com/office/powerpoint/2010/main" val="1146519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3554" name="幻灯片图像占位符 12289"/>
          <p:cNvSpPr>
            <a:spLocks noGrp="1" noRot="1" noChangeAspect="1" noChangeArrowheads="1" noTextEdit="1"/>
          </p:cNvSpPr>
          <p:nvPr>
            <p:ph type="sldImg" idx="4294967295"/>
          </p:nvPr>
        </p:nvSpPr>
        <p:spPr/>
      </p:sp>
      <p:sp>
        <p:nvSpPr>
          <p:cNvPr id="23555" name="文本占位符 12290"/>
          <p:cNvSpPr>
            <a:spLocks noGrp="1" noRot="1" noChangeArrowheads="1"/>
          </p:cNvSpPr>
          <p:nvPr>
            <p:ph type="body" idx="4294967295"/>
          </p:nvPr>
        </p:nvSpPr>
        <p:spPr/>
        <p:txBody>
          <a:bodyPr>
            <a:prstTxWarp prst="textNoShape">
              <a:avLst/>
            </a:prstTxWarp>
          </a:bodyPr>
          <a:lstStyle/>
          <a:p>
            <a:r>
              <a:rPr lang="en-US" altLang="zh-CN"/>
              <a:t>21</a:t>
            </a:r>
            <a:r>
              <a:rPr lang="zh-CN" altLang="en-US"/>
              <a:t>世纪教育网经纬社会思品工作室制作</a:t>
            </a:r>
          </a:p>
          <a:p>
            <a:r>
              <a:rPr lang="zh-CN" altLang="en-US"/>
              <a:t>版权所有，盗版必究</a:t>
            </a:r>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7650" name="幻灯片图像占位符 16385"/>
          <p:cNvSpPr>
            <a:spLocks noGrp="1" noRot="1" noChangeAspect="1" noChangeArrowheads="1" noTextEdit="1"/>
          </p:cNvSpPr>
          <p:nvPr>
            <p:ph type="sldImg" idx="4294967295"/>
          </p:nvPr>
        </p:nvSpPr>
        <p:spPr/>
      </p:sp>
      <p:sp>
        <p:nvSpPr>
          <p:cNvPr id="27651" name="文本占位符 16386"/>
          <p:cNvSpPr>
            <a:spLocks noGrp="1" noRot="1" noChangeArrowheads="1"/>
          </p:cNvSpPr>
          <p:nvPr>
            <p:ph type="body" idx="4294967295"/>
          </p:nvPr>
        </p:nvSpPr>
        <p:spPr/>
        <p:txBody>
          <a:bodyPr>
            <a:prstTxWarp prst="textNoShape">
              <a:avLst/>
            </a:prstTxWarp>
          </a:bodyPr>
          <a:lstStyle/>
          <a:p>
            <a:r>
              <a:rPr lang="en-US" altLang="zh-CN" dirty="0"/>
              <a:t>21</a:t>
            </a:r>
            <a:r>
              <a:rPr lang="zh-CN" altLang="en-US" dirty="0"/>
              <a:t>世纪教育网经纬社会思品工作室制作</a:t>
            </a:r>
          </a:p>
          <a:p>
            <a:r>
              <a:rPr lang="zh-CN" altLang="en-US" dirty="0"/>
              <a:t>版权所有，盗版必究</a:t>
            </a: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3794" name="幻灯片图像占位符 26625"/>
          <p:cNvSpPr>
            <a:spLocks noGrp="1" noRot="1" noChangeAspect="1" noChangeArrowheads="1" noTextEdit="1"/>
          </p:cNvSpPr>
          <p:nvPr>
            <p:ph type="sldImg" idx="4294967295"/>
          </p:nvPr>
        </p:nvSpPr>
        <p:spPr/>
      </p:sp>
      <p:sp>
        <p:nvSpPr>
          <p:cNvPr id="33795" name="文本占位符 26626"/>
          <p:cNvSpPr>
            <a:spLocks noGrp="1" noRot="1" noChangeArrowheads="1"/>
          </p:cNvSpPr>
          <p:nvPr>
            <p:ph type="body" idx="4294967295"/>
          </p:nvPr>
        </p:nvSpPr>
        <p:spPr/>
        <p:txBody>
          <a:bodyPr>
            <a:prstTxWarp prst="textNoShape">
              <a:avLst/>
            </a:prstTxWarp>
          </a:bodyPr>
          <a:lstStyle/>
          <a:p>
            <a:r>
              <a:rPr lang="en-US" altLang="zh-CN"/>
              <a:t>21</a:t>
            </a:r>
            <a:r>
              <a:rPr lang="zh-CN" altLang="en-US"/>
              <a:t>世纪教育网经纬社会思品工作室制作</a:t>
            </a:r>
          </a:p>
          <a:p>
            <a:r>
              <a:rPr lang="zh-CN" altLang="en-US"/>
              <a:t>版权所有，盗版必究</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5842" name="幻灯片图像占位符 57345"/>
          <p:cNvSpPr>
            <a:spLocks noGrp="1" noRot="1" noChangeAspect="1" noChangeArrowheads="1" noTextEdit="1"/>
          </p:cNvSpPr>
          <p:nvPr>
            <p:ph type="sldImg" idx="4294967295"/>
          </p:nvPr>
        </p:nvSpPr>
        <p:spPr/>
      </p:sp>
      <p:sp>
        <p:nvSpPr>
          <p:cNvPr id="35843" name="文本占位符 57346"/>
          <p:cNvSpPr>
            <a:spLocks noGrp="1" noRot="1" noChangeArrowheads="1"/>
          </p:cNvSpPr>
          <p:nvPr>
            <p:ph type="body" idx="4294967295"/>
          </p:nvPr>
        </p:nvSpPr>
        <p:spPr/>
        <p:txBody>
          <a:bodyPr>
            <a:prstTxWarp prst="textNoShape">
              <a:avLst/>
            </a:prstTxWarp>
          </a:bodyPr>
          <a:lstStyle/>
          <a:p>
            <a:r>
              <a:rPr lang="en-US" altLang="zh-CN"/>
              <a:t>21</a:t>
            </a:r>
            <a:r>
              <a:rPr lang="zh-CN" altLang="en-US"/>
              <a:t>世纪教育网经纬社会思品工作室制作</a:t>
            </a:r>
          </a:p>
          <a:p>
            <a:r>
              <a:rPr lang="zh-CN" altLang="en-US"/>
              <a:t>版权所有，盗版必究</a:t>
            </a:r>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noChangeArrowheads="1" noTextEdit="1"/>
          </p:cNvSpPr>
          <p:nvPr>
            <p:ph type="sldImg" idx="4294967295"/>
          </p:nvPr>
        </p:nvSpPr>
        <p:spPr>
          <a:ln>
            <a:solidFill>
              <a:srgbClr val="000000"/>
            </a:solidFill>
            <a:miter lim="800000"/>
            <a:headEnd/>
            <a:tailEnd/>
          </a:ln>
        </p:spPr>
      </p:sp>
      <p:sp>
        <p:nvSpPr>
          <p:cNvPr id="39938" name="备注占位符 2"/>
          <p:cNvSpPr>
            <a:spLocks noGrp="1" noChangeArrowheads="1"/>
          </p:cNvSpPr>
          <p:nvPr>
            <p:ph type="body" idx="4294967295"/>
          </p:nvPr>
        </p:nvSpPr>
        <p:spPr/>
        <p:txBody>
          <a:bodyPr anchor="t">
            <a:prstTxWarp prst="textNoShape">
              <a:avLst/>
            </a:prstTxWarp>
          </a:bodyPr>
          <a:lstStyle/>
          <a:p>
            <a:pPr>
              <a:spcBef>
                <a:spcPct val="0"/>
              </a:spcBef>
            </a:pPr>
            <a:endParaRPr lang="zh-CN" altLang="en-US"/>
          </a:p>
        </p:txBody>
      </p:sp>
      <p:sp>
        <p:nvSpPr>
          <p:cNvPr id="3993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fld id="{0D03FE51-3203-441E-B2B7-830CABD8D8BC}" type="slidenum">
              <a:rPr lang="zh-CN" altLang="en-US"/>
              <a:pPr/>
              <a:t>22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1986" name="幻灯片图像占位符 47105"/>
          <p:cNvSpPr>
            <a:spLocks noGrp="1" noRot="1" noChangeAspect="1" noChangeArrowheads="1" noTextEdit="1"/>
          </p:cNvSpPr>
          <p:nvPr>
            <p:ph type="sldImg" idx="4294967295"/>
          </p:nvPr>
        </p:nvSpPr>
        <p:spPr/>
      </p:sp>
      <p:sp>
        <p:nvSpPr>
          <p:cNvPr id="41987" name="文本占位符 47106"/>
          <p:cNvSpPr>
            <a:spLocks noGrp="1" noRot="1" noChangeArrowheads="1"/>
          </p:cNvSpPr>
          <p:nvPr>
            <p:ph type="body" idx="4294967295"/>
          </p:nvPr>
        </p:nvSpPr>
        <p:spPr/>
        <p:txBody>
          <a:bodyPr>
            <a:prstTxWarp prst="textNoShape">
              <a:avLst/>
            </a:prstTxWarp>
          </a:bodyPr>
          <a:lstStyle/>
          <a:p>
            <a:r>
              <a:rPr lang="en-US" altLang="zh-CN"/>
              <a:t>21</a:t>
            </a:r>
            <a:r>
              <a:rPr lang="zh-CN" altLang="en-US"/>
              <a:t>世纪教育网经纬社会思品工作室制作</a:t>
            </a:r>
          </a:p>
          <a:p>
            <a:r>
              <a:rPr lang="zh-CN" altLang="en-US"/>
              <a:t>版权所有，盗版必究</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5058" name="幻灯片图像占位符 45057"/>
          <p:cNvSpPr>
            <a:spLocks noGrp="1" noRot="1" noChangeAspect="1" noChangeArrowheads="1" noTextEdit="1"/>
          </p:cNvSpPr>
          <p:nvPr>
            <p:ph type="sldImg" idx="4294967295"/>
          </p:nvPr>
        </p:nvSpPr>
        <p:spPr/>
      </p:sp>
      <p:sp>
        <p:nvSpPr>
          <p:cNvPr id="45059" name="文本占位符 45058"/>
          <p:cNvSpPr>
            <a:spLocks noGrp="1" noRot="1" noChangeArrowheads="1"/>
          </p:cNvSpPr>
          <p:nvPr>
            <p:ph type="body" idx="4294967295"/>
          </p:nvPr>
        </p:nvSpPr>
        <p:spPr/>
        <p:txBody>
          <a:bodyPr>
            <a:prstTxWarp prst="textNoShape">
              <a:avLst/>
            </a:prstTxWarp>
          </a:bodyPr>
          <a:lstStyle/>
          <a:p>
            <a:r>
              <a:rPr lang="en-US" altLang="zh-CN" dirty="0"/>
              <a:t>21</a:t>
            </a:r>
            <a:r>
              <a:rPr lang="zh-CN" altLang="en-US" dirty="0"/>
              <a:t>世纪教育网经纬社会思品工作室制作</a:t>
            </a:r>
          </a:p>
          <a:p>
            <a:r>
              <a:rPr lang="zh-CN" altLang="en-US" dirty="0"/>
              <a:t>版权所有，盗版必究</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52226" name="幻灯片图像占位符 22529"/>
          <p:cNvSpPr>
            <a:spLocks noGrp="1" noRot="1" noChangeAspect="1" noChangeArrowheads="1" noTextEdit="1"/>
          </p:cNvSpPr>
          <p:nvPr>
            <p:ph type="sldImg" idx="4294967295"/>
          </p:nvPr>
        </p:nvSpPr>
        <p:spPr/>
      </p:sp>
      <p:sp>
        <p:nvSpPr>
          <p:cNvPr id="52227" name="文本占位符 22530"/>
          <p:cNvSpPr>
            <a:spLocks noGrp="1" noRot="1" noChangeArrowheads="1"/>
          </p:cNvSpPr>
          <p:nvPr>
            <p:ph type="body" idx="4294967295"/>
          </p:nvPr>
        </p:nvSpPr>
        <p:spPr/>
        <p:txBody>
          <a:bodyPr>
            <a:prstTxWarp prst="textNoShape">
              <a:avLst/>
            </a:prstTxWarp>
          </a:bodyPr>
          <a:lstStyle/>
          <a:p>
            <a:r>
              <a:rPr lang="en-US" altLang="zh-CN"/>
              <a:t>21</a:t>
            </a:r>
            <a:r>
              <a:rPr lang="zh-CN" altLang="en-US"/>
              <a:t>世纪教育网经纬社会思品工作室制作</a:t>
            </a:r>
          </a:p>
          <a:p>
            <a:r>
              <a:rPr lang="zh-CN" altLang="en-US"/>
              <a:t>版权所有，盗版必究</a:t>
            </a: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BE1EF91-5FF8-4FE6-A9FB-14CE6F5FD53B}" type="datetimeFigureOut">
              <a:rPr lang="zh-CN" altLang="en-US" smtClean="0"/>
              <a:t>2019/9/3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1D90CDAD-AF1F-46C3-92FD-4CF007EA069D}" type="slidenum">
              <a:rPr lang="zh-CN" altLang="en-US" smtClean="0"/>
              <a:t>‹#›</a:t>
            </a:fld>
            <a:endParaRPr lang="zh-CN" altLang="en-US"/>
          </a:p>
        </p:txBody>
      </p:sp>
    </p:spTree>
    <p:extLst>
      <p:ext uri="{BB962C8B-B14F-4D97-AF65-F5344CB8AC3E}">
        <p14:creationId xmlns:p14="http://schemas.microsoft.com/office/powerpoint/2010/main" val="4114751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2BE1EF91-5FF8-4FE6-A9FB-14CE6F5FD53B}" type="datetimeFigureOut">
              <a:rPr lang="zh-CN" altLang="en-US" smtClean="0"/>
              <a:t>2019/9/3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1D90CDAD-AF1F-46C3-92FD-4CF007EA069D}" type="slidenum">
              <a:rPr lang="zh-CN" altLang="en-US" smtClean="0"/>
              <a:t>‹#›</a:t>
            </a:fld>
            <a:endParaRPr lang="zh-CN" altLang="en-US"/>
          </a:p>
        </p:txBody>
      </p:sp>
    </p:spTree>
    <p:extLst>
      <p:ext uri="{BB962C8B-B14F-4D97-AF65-F5344CB8AC3E}">
        <p14:creationId xmlns:p14="http://schemas.microsoft.com/office/powerpoint/2010/main" val="1953181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2BE1EF91-5FF8-4FE6-A9FB-14CE6F5FD53B}" type="datetimeFigureOut">
              <a:rPr lang="zh-CN" altLang="en-US" smtClean="0"/>
              <a:t>2019/9/3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1D90CDAD-AF1F-46C3-92FD-4CF007EA069D}" type="slidenum">
              <a:rPr lang="zh-CN" altLang="en-US" smtClean="0"/>
              <a:t>‹#›</a:t>
            </a:fld>
            <a:endParaRPr lang="zh-CN" altLang="en-US"/>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40911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编辑母版文本样式</a:t>
            </a:r>
          </a:p>
        </p:txBody>
      </p:sp>
      <p:sp>
        <p:nvSpPr>
          <p:cNvPr id="5" name="Date Placeholder 4"/>
          <p:cNvSpPr>
            <a:spLocks noGrp="1"/>
          </p:cNvSpPr>
          <p:nvPr>
            <p:ph type="dt" sz="half" idx="10"/>
          </p:nvPr>
        </p:nvSpPr>
        <p:spPr/>
        <p:txBody>
          <a:bodyPr/>
          <a:lstStyle/>
          <a:p>
            <a:fld id="{2BE1EF91-5FF8-4FE6-A9FB-14CE6F5FD53B}" type="datetimeFigureOut">
              <a:rPr lang="zh-CN" altLang="en-US" smtClean="0"/>
              <a:t>2019/9/3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D90CDAD-AF1F-46C3-92FD-4CF007EA069D}" type="slidenum">
              <a:rPr lang="zh-CN" altLang="en-US" smtClean="0"/>
              <a:t>‹#›</a:t>
            </a:fld>
            <a:endParaRPr lang="zh-CN" altLang="en-US"/>
          </a:p>
        </p:txBody>
      </p:sp>
    </p:spTree>
    <p:extLst>
      <p:ext uri="{BB962C8B-B14F-4D97-AF65-F5344CB8AC3E}">
        <p14:creationId xmlns:p14="http://schemas.microsoft.com/office/powerpoint/2010/main" val="3353110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编辑母版文本样式</a:t>
            </a:r>
          </a:p>
        </p:txBody>
      </p:sp>
      <p:sp>
        <p:nvSpPr>
          <p:cNvPr id="5" name="Date Placeholder 4"/>
          <p:cNvSpPr>
            <a:spLocks noGrp="1"/>
          </p:cNvSpPr>
          <p:nvPr>
            <p:ph type="dt" sz="half" idx="10"/>
          </p:nvPr>
        </p:nvSpPr>
        <p:spPr/>
        <p:txBody>
          <a:bodyPr/>
          <a:lstStyle/>
          <a:p>
            <a:fld id="{2BE1EF91-5FF8-4FE6-A9FB-14CE6F5FD53B}" type="datetimeFigureOut">
              <a:rPr lang="zh-CN" altLang="en-US" smtClean="0"/>
              <a:t>2019/9/3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D90CDAD-AF1F-46C3-92FD-4CF007EA069D}" type="slidenum">
              <a:rPr lang="zh-CN" altLang="en-US" smtClean="0"/>
              <a:t>‹#›</a:t>
            </a:fld>
            <a:endParaRPr lang="zh-CN" altLang="en-US"/>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16537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编辑母版文本样式</a:t>
            </a:r>
          </a:p>
        </p:txBody>
      </p:sp>
      <p:sp>
        <p:nvSpPr>
          <p:cNvPr id="5" name="Date Placeholder 4"/>
          <p:cNvSpPr>
            <a:spLocks noGrp="1"/>
          </p:cNvSpPr>
          <p:nvPr>
            <p:ph type="dt" sz="half" idx="10"/>
          </p:nvPr>
        </p:nvSpPr>
        <p:spPr/>
        <p:txBody>
          <a:bodyPr/>
          <a:lstStyle/>
          <a:p>
            <a:fld id="{2BE1EF91-5FF8-4FE6-A9FB-14CE6F5FD53B}" type="datetimeFigureOut">
              <a:rPr lang="zh-CN" altLang="en-US" smtClean="0"/>
              <a:t>2019/9/3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D90CDAD-AF1F-46C3-92FD-4CF007EA069D}" type="slidenum">
              <a:rPr lang="zh-CN" altLang="en-US" smtClean="0"/>
              <a:t>‹#›</a:t>
            </a:fld>
            <a:endParaRPr lang="zh-CN" altLang="en-US"/>
          </a:p>
        </p:txBody>
      </p:sp>
    </p:spTree>
    <p:extLst>
      <p:ext uri="{BB962C8B-B14F-4D97-AF65-F5344CB8AC3E}">
        <p14:creationId xmlns:p14="http://schemas.microsoft.com/office/powerpoint/2010/main" val="1959390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BE1EF91-5FF8-4FE6-A9FB-14CE6F5FD53B}" type="datetimeFigureOut">
              <a:rPr lang="zh-CN" altLang="en-US" smtClean="0"/>
              <a:t>2019/9/3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D90CDAD-AF1F-46C3-92FD-4CF007EA069D}" type="slidenum">
              <a:rPr lang="zh-CN" altLang="en-US" smtClean="0"/>
              <a:t>‹#›</a:t>
            </a:fld>
            <a:endParaRPr lang="zh-CN" altLang="en-US"/>
          </a:p>
        </p:txBody>
      </p:sp>
    </p:spTree>
    <p:extLst>
      <p:ext uri="{BB962C8B-B14F-4D97-AF65-F5344CB8AC3E}">
        <p14:creationId xmlns:p14="http://schemas.microsoft.com/office/powerpoint/2010/main" val="37355004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BE1EF91-5FF8-4FE6-A9FB-14CE6F5FD53B}" type="datetimeFigureOut">
              <a:rPr lang="zh-CN" altLang="en-US" smtClean="0"/>
              <a:t>2019/9/3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D90CDAD-AF1F-46C3-92FD-4CF007EA069D}" type="slidenum">
              <a:rPr lang="zh-CN" altLang="en-US" smtClean="0"/>
              <a:t>‹#›</a:t>
            </a:fld>
            <a:endParaRPr lang="zh-CN" altLang="en-US"/>
          </a:p>
        </p:txBody>
      </p:sp>
    </p:spTree>
    <p:extLst>
      <p:ext uri="{BB962C8B-B14F-4D97-AF65-F5344CB8AC3E}">
        <p14:creationId xmlns:p14="http://schemas.microsoft.com/office/powerpoint/2010/main" val="3610711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幻灯片">
    <p:bg bwMode="auto">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6356814"/>
            <a:ext cx="2057400" cy="365845"/>
          </a:xfrm>
        </p:spPr>
        <p:txBody>
          <a:bodyPr vert="horz" lIns="91440" tIns="45720" rIns="91440" bIns="45720" rtlCol="0" anchor="ctr">
            <a:normAutofit/>
          </a:bodyPr>
          <a:lstStyle>
            <a:lvl1pPr>
              <a:lnSpc>
                <a:spcPct val="120000"/>
              </a:lnSpc>
              <a:defRPr sz="1200" smtClean="0">
                <a:solidFill>
                  <a:schemeClr val="bg1">
                    <a:lumMod val="50000"/>
                  </a:schemeClr>
                </a:solidFill>
                <a:latin typeface="Calibri" pitchFamily="34" charset="0"/>
              </a:defRPr>
            </a:lvl1pPr>
          </a:lstStyle>
          <a:p>
            <a:pPr>
              <a:defRPr/>
            </a:pPr>
            <a:endParaRPr lang="zh-CN" altLang="en-US"/>
          </a:p>
        </p:txBody>
      </p:sp>
      <p:sp>
        <p:nvSpPr>
          <p:cNvPr id="3" name="页脚占位符 2"/>
          <p:cNvSpPr>
            <a:spLocks noGrp="1"/>
          </p:cNvSpPr>
          <p:nvPr>
            <p:ph type="ftr" sz="quarter" idx="11"/>
          </p:nvPr>
        </p:nvSpPr>
        <p:spPr>
          <a:xfrm>
            <a:off x="3028950" y="6356814"/>
            <a:ext cx="3086100" cy="365845"/>
          </a:xfrm>
        </p:spPr>
        <p:txBody>
          <a:bodyPr vert="horz" lIns="91440" tIns="45720" rIns="91440" bIns="45720" rtlCol="0" anchor="ctr">
            <a:normAutofit/>
          </a:bodyPr>
          <a:lstStyle>
            <a:lvl1pPr>
              <a:lnSpc>
                <a:spcPct val="120000"/>
              </a:lnSpc>
              <a:defRPr sz="1200">
                <a:solidFill>
                  <a:schemeClr val="bg1">
                    <a:lumMod val="50000"/>
                  </a:schemeClr>
                </a:solidFill>
                <a:latin typeface="Calibri" pitchFamily="34" charset="0"/>
              </a:defRPr>
            </a:lvl1pPr>
          </a:lstStyle>
          <a:p>
            <a:pPr>
              <a:defRPr/>
            </a:pPr>
            <a:endParaRPr lang="zh-CN" altLang="en-US"/>
          </a:p>
        </p:txBody>
      </p:sp>
      <p:sp>
        <p:nvSpPr>
          <p:cNvPr id="4" name="灯片编号占位符 3"/>
          <p:cNvSpPr>
            <a:spLocks noGrp="1"/>
          </p:cNvSpPr>
          <p:nvPr>
            <p:ph type="sldNum" sz="quarter" idx="12"/>
          </p:nvPr>
        </p:nvSpPr>
        <p:spPr>
          <a:xfrm>
            <a:off x="6457950" y="6356814"/>
            <a:ext cx="2057400" cy="365845"/>
          </a:xfrm>
        </p:spPr>
        <p:txBody>
          <a:bodyPr anchor="ctr"/>
          <a:lstStyle>
            <a:lvl1pPr>
              <a:lnSpc>
                <a:spcPct val="120000"/>
              </a:lnSpc>
              <a:defRPr>
                <a:latin typeface="Calibri" pitchFamily="34" charset="0"/>
              </a:defRPr>
            </a:lvl1pPr>
          </a:lstStyle>
          <a:p>
            <a:fld id="{BBA50B62-B9CD-4EC9-BC7E-BE8A01AF20C1}" type="slidenum">
              <a:rPr lang="zh-CN" altLang="en-US"/>
              <a:pPr/>
              <a:t>‹#›</a:t>
            </a:fld>
            <a:endParaRPr lang="zh-CN" altLang="en-US"/>
          </a:p>
        </p:txBody>
      </p:sp>
    </p:spTree>
    <p:extLst>
      <p:ext uri="{BB962C8B-B14F-4D97-AF65-F5344CB8AC3E}">
        <p14:creationId xmlns:p14="http://schemas.microsoft.com/office/powerpoint/2010/main" val="2375680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BE1EF91-5FF8-4FE6-A9FB-14CE6F5FD53B}" type="datetimeFigureOut">
              <a:rPr lang="zh-CN" altLang="en-US" smtClean="0"/>
              <a:t>2019/9/3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D90CDAD-AF1F-46C3-92FD-4CF007EA069D}" type="slidenum">
              <a:rPr lang="zh-CN" altLang="en-US" smtClean="0"/>
              <a:t>‹#›</a:t>
            </a:fld>
            <a:endParaRPr lang="zh-CN" altLang="en-US"/>
          </a:p>
        </p:txBody>
      </p:sp>
    </p:spTree>
    <p:extLst>
      <p:ext uri="{BB962C8B-B14F-4D97-AF65-F5344CB8AC3E}">
        <p14:creationId xmlns:p14="http://schemas.microsoft.com/office/powerpoint/2010/main" val="3251163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2BE1EF91-5FF8-4FE6-A9FB-14CE6F5FD53B}" type="datetimeFigureOut">
              <a:rPr lang="zh-CN" altLang="en-US" smtClean="0"/>
              <a:t>2019/9/3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1D90CDAD-AF1F-46C3-92FD-4CF007EA069D}" type="slidenum">
              <a:rPr lang="zh-CN" altLang="en-US" smtClean="0"/>
              <a:t>‹#›</a:t>
            </a:fld>
            <a:endParaRPr lang="zh-CN" altLang="en-US"/>
          </a:p>
        </p:txBody>
      </p:sp>
    </p:spTree>
    <p:extLst>
      <p:ext uri="{BB962C8B-B14F-4D97-AF65-F5344CB8AC3E}">
        <p14:creationId xmlns:p14="http://schemas.microsoft.com/office/powerpoint/2010/main" val="394761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2BE1EF91-5FF8-4FE6-A9FB-14CE6F5FD53B}" type="datetimeFigureOut">
              <a:rPr lang="zh-CN" altLang="en-US" smtClean="0"/>
              <a:t>2019/9/3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1D90CDAD-AF1F-46C3-92FD-4CF007EA069D}" type="slidenum">
              <a:rPr lang="zh-CN" altLang="en-US" smtClean="0"/>
              <a:t>‹#›</a:t>
            </a:fld>
            <a:endParaRPr lang="zh-CN" altLang="en-US"/>
          </a:p>
        </p:txBody>
      </p:sp>
    </p:spTree>
    <p:extLst>
      <p:ext uri="{BB962C8B-B14F-4D97-AF65-F5344CB8AC3E}">
        <p14:creationId xmlns:p14="http://schemas.microsoft.com/office/powerpoint/2010/main" val="114488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BE1EF91-5FF8-4FE6-A9FB-14CE6F5FD53B}" type="datetimeFigureOut">
              <a:rPr lang="zh-CN" altLang="en-US" smtClean="0"/>
              <a:t>2019/9/3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1D90CDAD-AF1F-46C3-92FD-4CF007EA069D}" type="slidenum">
              <a:rPr lang="zh-CN" altLang="en-US" smtClean="0"/>
              <a:t>‹#›</a:t>
            </a:fld>
            <a:endParaRPr lang="zh-CN" altLang="en-US"/>
          </a:p>
        </p:txBody>
      </p:sp>
    </p:spTree>
    <p:extLst>
      <p:ext uri="{BB962C8B-B14F-4D97-AF65-F5344CB8AC3E}">
        <p14:creationId xmlns:p14="http://schemas.microsoft.com/office/powerpoint/2010/main" val="1770220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BE1EF91-5FF8-4FE6-A9FB-14CE6F5FD53B}" type="datetimeFigureOut">
              <a:rPr lang="zh-CN" altLang="en-US" smtClean="0"/>
              <a:t>2019/9/3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D90CDAD-AF1F-46C3-92FD-4CF007EA069D}" type="slidenum">
              <a:rPr lang="zh-CN" altLang="en-US" smtClean="0"/>
              <a:t>‹#›</a:t>
            </a:fld>
            <a:endParaRPr lang="zh-CN" altLang="en-US"/>
          </a:p>
        </p:txBody>
      </p:sp>
    </p:spTree>
    <p:extLst>
      <p:ext uri="{BB962C8B-B14F-4D97-AF65-F5344CB8AC3E}">
        <p14:creationId xmlns:p14="http://schemas.microsoft.com/office/powerpoint/2010/main" val="1566430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1EF91-5FF8-4FE6-A9FB-14CE6F5FD53B}" type="datetimeFigureOut">
              <a:rPr lang="zh-CN" altLang="en-US" smtClean="0"/>
              <a:t>2019/9/3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D90CDAD-AF1F-46C3-92FD-4CF007EA069D}" type="slidenum">
              <a:rPr lang="zh-CN" altLang="en-US" smtClean="0"/>
              <a:t>‹#›</a:t>
            </a:fld>
            <a:endParaRPr lang="zh-CN" altLang="en-US"/>
          </a:p>
        </p:txBody>
      </p:sp>
    </p:spTree>
    <p:extLst>
      <p:ext uri="{BB962C8B-B14F-4D97-AF65-F5344CB8AC3E}">
        <p14:creationId xmlns:p14="http://schemas.microsoft.com/office/powerpoint/2010/main" val="2097120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2BE1EF91-5FF8-4FE6-A9FB-14CE6F5FD53B}" type="datetimeFigureOut">
              <a:rPr lang="zh-CN" altLang="en-US" smtClean="0"/>
              <a:t>2019/9/3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D90CDAD-AF1F-46C3-92FD-4CF007EA069D}" type="slidenum">
              <a:rPr lang="zh-CN" altLang="en-US" smtClean="0"/>
              <a:t>‹#›</a:t>
            </a:fld>
            <a:endParaRPr lang="zh-CN" altLang="en-US"/>
          </a:p>
        </p:txBody>
      </p:sp>
    </p:spTree>
    <p:extLst>
      <p:ext uri="{BB962C8B-B14F-4D97-AF65-F5344CB8AC3E}">
        <p14:creationId xmlns:p14="http://schemas.microsoft.com/office/powerpoint/2010/main" val="459682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2BE1EF91-5FF8-4FE6-A9FB-14CE6F5FD53B}" type="datetimeFigureOut">
              <a:rPr lang="zh-CN" altLang="en-US" smtClean="0"/>
              <a:t>2019/9/3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D90CDAD-AF1F-46C3-92FD-4CF007EA069D}" type="slidenum">
              <a:rPr lang="zh-CN" altLang="en-US" smtClean="0"/>
              <a:t>‹#›</a:t>
            </a:fld>
            <a:endParaRPr lang="zh-CN" altLang="en-US"/>
          </a:p>
        </p:txBody>
      </p:sp>
    </p:spTree>
    <p:extLst>
      <p:ext uri="{BB962C8B-B14F-4D97-AF65-F5344CB8AC3E}">
        <p14:creationId xmlns:p14="http://schemas.microsoft.com/office/powerpoint/2010/main" val="1584013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2BE1EF91-5FF8-4FE6-A9FB-14CE6F5FD53B}" type="datetimeFigureOut">
              <a:rPr lang="zh-CN" altLang="en-US" smtClean="0"/>
              <a:t>2019/9/3</a:t>
            </a:fld>
            <a:endParaRPr lang="zh-CN" altLang="en-U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1D90CDAD-AF1F-46C3-92FD-4CF007EA069D}" type="slidenum">
              <a:rPr lang="zh-CN" altLang="en-US" smtClean="0"/>
              <a:t>‹#›</a:t>
            </a:fld>
            <a:endParaRPr lang="zh-CN" altLang="en-US"/>
          </a:p>
        </p:txBody>
      </p:sp>
    </p:spTree>
    <p:extLst>
      <p:ext uri="{BB962C8B-B14F-4D97-AF65-F5344CB8AC3E}">
        <p14:creationId xmlns:p14="http://schemas.microsoft.com/office/powerpoint/2010/main" val="4203436402"/>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gif"/><Relationship Id="rId18" Type="http://schemas.openxmlformats.org/officeDocument/2006/relationships/image" Target="../media/image32.gif"/><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gif"/><Relationship Id="rId17" Type="http://schemas.openxmlformats.org/officeDocument/2006/relationships/image" Target="../media/image31.gif"/><Relationship Id="rId2" Type="http://schemas.openxmlformats.org/officeDocument/2006/relationships/image" Target="../media/image16.png"/><Relationship Id="rId16" Type="http://schemas.openxmlformats.org/officeDocument/2006/relationships/image" Target="../media/image30.gif"/><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gif"/><Relationship Id="rId5" Type="http://schemas.openxmlformats.org/officeDocument/2006/relationships/image" Target="../media/image19.png"/><Relationship Id="rId15" Type="http://schemas.openxmlformats.org/officeDocument/2006/relationships/image" Target="../media/image29.gif"/><Relationship Id="rId10" Type="http://schemas.openxmlformats.org/officeDocument/2006/relationships/image" Target="../media/image24.wmf"/><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gif"/></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17.xml.rels><?xml version="1.0" encoding="UTF-8" standalone="yes"?>
<Relationships xmlns="http://schemas.openxmlformats.org/package/2006/relationships"><Relationship Id="rId3" Type="http://schemas.openxmlformats.org/officeDocument/2006/relationships/hyperlink" Target="&#26408;&#20035;&#20234;.mp4" TargetMode="External"/><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file:///C:\Documents%20and%20Settings\&#32463;&#27982;\Local%20Settings\Temporary%20Internet%20Files\Content.IE5\RQGRHVZG\&#22467;&#21450;&#37329;&#23383;&#22612;.as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2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19990;&#30028;&#21382;&#21490;%20&#31532;7&#38598;%20&#21476;&#20195;&#22467;&#21450;&#25991;&#26126;&#65288;2&#65289;_CCTV&#33410;&#30446;&#23448;&#32593;-&#32426;&#24405;&#29255;_&#22830;&#35270;&#32593;(cctv.com).mp4" TargetMode="External"/><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52.png"/><Relationship Id="rId4" Type="http://schemas.openxmlformats.org/officeDocument/2006/relationships/image" Target="../media/image5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jpeg"/></Relationships>
</file>

<file path=ppt/slides/_rels/slide2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2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C10929-6F7F-4589-B024-E4EEF4421C99}"/>
              </a:ext>
            </a:extLst>
          </p:cNvPr>
          <p:cNvSpPr>
            <a:spLocks noGrp="1"/>
          </p:cNvSpPr>
          <p:nvPr>
            <p:ph type="ctrTitle"/>
          </p:nvPr>
        </p:nvSpPr>
        <p:spPr>
          <a:xfrm>
            <a:off x="1619672" y="1484784"/>
            <a:ext cx="6923195" cy="2500510"/>
          </a:xfrm>
        </p:spPr>
        <p:txBody>
          <a:bodyPr>
            <a:normAutofit fontScale="90000"/>
          </a:bodyPr>
          <a:lstStyle/>
          <a:p>
            <a:r>
              <a:rPr lang="zh-CN" altLang="en-US" sz="5300" b="1" noProof="1">
                <a:solidFill>
                  <a:srgbClr val="070707"/>
                </a:solidFill>
                <a:latin typeface="黑体" panose="02010609060101010101" pitchFamily="49" charset="-122"/>
                <a:ea typeface="黑体" panose="02010609060101010101" pitchFamily="49" charset="-122"/>
                <a:cs typeface="+mn-cs"/>
              </a:rPr>
              <a:t>第一单元 古代亚非文明</a:t>
            </a:r>
            <a:br>
              <a:rPr lang="en-US" altLang="zh-CN" b="1" noProof="1">
                <a:latin typeface="黑体" panose="02010600030101010101" pitchFamily="49" charset="-122"/>
                <a:ea typeface="黑体" panose="02010600030101010101" pitchFamily="49" charset="-122"/>
              </a:rPr>
            </a:br>
            <a:endParaRPr lang="zh-CN" altLang="en-US" dirty="0"/>
          </a:p>
        </p:txBody>
      </p:sp>
      <p:sp>
        <p:nvSpPr>
          <p:cNvPr id="3" name="副标题 2">
            <a:extLst>
              <a:ext uri="{FF2B5EF4-FFF2-40B4-BE49-F238E27FC236}">
                <a16:creationId xmlns:a16="http://schemas.microsoft.com/office/drawing/2014/main" id="{F6EE7CF0-D10A-417B-AA01-23F72C5DCFA8}"/>
              </a:ext>
            </a:extLst>
          </p:cNvPr>
          <p:cNvSpPr>
            <a:spLocks noGrp="1"/>
          </p:cNvSpPr>
          <p:nvPr>
            <p:ph type="subTitle" idx="1"/>
          </p:nvPr>
        </p:nvSpPr>
        <p:spPr>
          <a:xfrm>
            <a:off x="1619672" y="4509120"/>
            <a:ext cx="6600451" cy="1126283"/>
          </a:xfrm>
        </p:spPr>
        <p:txBody>
          <a:bodyPr/>
          <a:lstStyle/>
          <a:p>
            <a:pPr algn="ctr" fontAlgn="base">
              <a:spcBef>
                <a:spcPct val="0"/>
              </a:spcBef>
              <a:spcAft>
                <a:spcPct val="0"/>
              </a:spcAft>
              <a:buClrTx/>
            </a:pPr>
            <a:r>
              <a:rPr lang="zh-CN" altLang="en-US" sz="3200" b="1" noProof="1">
                <a:solidFill>
                  <a:srgbClr val="FF0000"/>
                </a:solidFill>
                <a:latin typeface="黑体" panose="02010609060101010101" pitchFamily="49" charset="-122"/>
                <a:ea typeface="黑体" panose="02010609060101010101" pitchFamily="49" charset="-122"/>
              </a:rPr>
              <a:t>第</a:t>
            </a:r>
            <a:r>
              <a:rPr lang="en-US" altLang="zh-CN" sz="3200" b="1" noProof="1">
                <a:solidFill>
                  <a:srgbClr val="FF0000"/>
                </a:solidFill>
                <a:latin typeface="黑体" panose="02010609060101010101" pitchFamily="49" charset="-122"/>
                <a:ea typeface="黑体" panose="02010609060101010101" pitchFamily="49" charset="-122"/>
              </a:rPr>
              <a:t>1</a:t>
            </a:r>
            <a:r>
              <a:rPr lang="zh-CN" altLang="en-US" sz="3200" b="1" noProof="1">
                <a:solidFill>
                  <a:srgbClr val="FF0000"/>
                </a:solidFill>
                <a:latin typeface="黑体" panose="02010609060101010101" pitchFamily="49" charset="-122"/>
                <a:ea typeface="黑体" panose="02010609060101010101" pitchFamily="49" charset="-122"/>
              </a:rPr>
              <a:t>课 古代埃及</a:t>
            </a:r>
          </a:p>
          <a:p>
            <a:endParaRPr lang="zh-CN" altLang="en-US" dirty="0"/>
          </a:p>
        </p:txBody>
      </p:sp>
      <p:sp>
        <p:nvSpPr>
          <p:cNvPr id="4" name="Text Box 33">
            <a:extLst>
              <a:ext uri="{FF2B5EF4-FFF2-40B4-BE49-F238E27FC236}">
                <a16:creationId xmlns:a16="http://schemas.microsoft.com/office/drawing/2014/main" id="{23469CD6-F1FB-4529-95D9-5417E4424205}"/>
              </a:ext>
            </a:extLst>
          </p:cNvPr>
          <p:cNvSpPr txBox="1">
            <a:spLocks noChangeArrowheads="1"/>
          </p:cNvSpPr>
          <p:nvPr/>
        </p:nvSpPr>
        <p:spPr bwMode="auto">
          <a:xfrm>
            <a:off x="5242641" y="394558"/>
            <a:ext cx="39544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82"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82"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82"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82"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82" charset="2"/>
              <a:buChar char=""/>
              <a:defRPr sz="1200">
                <a:solidFill>
                  <a:srgbClr val="404040"/>
                </a:solidFill>
                <a:latin typeface="Century Gothic" panose="020B0502020202020204" pitchFamily="34" charset="0"/>
              </a:defRPr>
            </a:lvl5pPr>
            <a:lvl6pPr marL="2514600" indent="-228600" defTabSz="457200" fontAlgn="base">
              <a:spcBef>
                <a:spcPts val="1000"/>
              </a:spcBef>
              <a:spcAft>
                <a:spcPct val="0"/>
              </a:spcAft>
              <a:buClr>
                <a:schemeClr val="accent1"/>
              </a:buClr>
              <a:buFont typeface="Wingdings 3" panose="05040102010807070707" pitchFamily="82" charset="2"/>
              <a:buChar char=""/>
              <a:defRPr sz="1200">
                <a:solidFill>
                  <a:srgbClr val="404040"/>
                </a:solidFill>
                <a:latin typeface="Century Gothic" panose="020B0502020202020204" pitchFamily="34" charset="0"/>
              </a:defRPr>
            </a:lvl6pPr>
            <a:lvl7pPr marL="2971800" indent="-228600" defTabSz="457200" fontAlgn="base">
              <a:spcBef>
                <a:spcPts val="1000"/>
              </a:spcBef>
              <a:spcAft>
                <a:spcPct val="0"/>
              </a:spcAft>
              <a:buClr>
                <a:schemeClr val="accent1"/>
              </a:buClr>
              <a:buFont typeface="Wingdings 3" panose="05040102010807070707" pitchFamily="82" charset="2"/>
              <a:buChar char=""/>
              <a:defRPr sz="1200">
                <a:solidFill>
                  <a:srgbClr val="404040"/>
                </a:solidFill>
                <a:latin typeface="Century Gothic" panose="020B0502020202020204" pitchFamily="34" charset="0"/>
              </a:defRPr>
            </a:lvl7pPr>
            <a:lvl8pPr marL="3429000" indent="-228600" defTabSz="457200" fontAlgn="base">
              <a:spcBef>
                <a:spcPts val="1000"/>
              </a:spcBef>
              <a:spcAft>
                <a:spcPct val="0"/>
              </a:spcAft>
              <a:buClr>
                <a:schemeClr val="accent1"/>
              </a:buClr>
              <a:buFont typeface="Wingdings 3" panose="05040102010807070707" pitchFamily="82" charset="2"/>
              <a:buChar char=""/>
              <a:defRPr sz="1200">
                <a:solidFill>
                  <a:srgbClr val="404040"/>
                </a:solidFill>
                <a:latin typeface="Century Gothic" panose="020B0502020202020204" pitchFamily="34" charset="0"/>
              </a:defRPr>
            </a:lvl8pPr>
            <a:lvl9pPr marL="3886200" indent="-228600" defTabSz="457200" fontAlgn="base">
              <a:spcBef>
                <a:spcPts val="1000"/>
              </a:spcBef>
              <a:spcAft>
                <a:spcPct val="0"/>
              </a:spcAft>
              <a:buClr>
                <a:schemeClr val="accent1"/>
              </a:buClr>
              <a:buFont typeface="Wingdings 3" panose="05040102010807070707" pitchFamily="82" charset="2"/>
              <a:buChar char=""/>
              <a:defRPr sz="1200">
                <a:solidFill>
                  <a:srgbClr val="404040"/>
                </a:solidFill>
                <a:latin typeface="Century Gothic" panose="020B0502020202020204" pitchFamily="34" charset="0"/>
              </a:defRPr>
            </a:lvl9pPr>
          </a:lstStyle>
          <a:p>
            <a:pPr algn="ctr" eaLnBrk="1" hangingPunct="1">
              <a:lnSpc>
                <a:spcPct val="120000"/>
              </a:lnSpc>
              <a:spcBef>
                <a:spcPct val="0"/>
              </a:spcBef>
              <a:buClrTx/>
              <a:buFont typeface="Arial" panose="020B0604020202020204" pitchFamily="34" charset="0"/>
              <a:buNone/>
            </a:pPr>
            <a:r>
              <a:rPr lang="zh-CN" altLang="en-US" sz="2400" b="1" dirty="0">
                <a:solidFill>
                  <a:schemeClr val="tx1"/>
                </a:solidFill>
                <a:latin typeface="黑体" panose="02010609060101010101" pitchFamily="49" charset="-122"/>
                <a:ea typeface="黑体" panose="02010609060101010101" pitchFamily="49" charset="-122"/>
              </a:rPr>
              <a:t>九年级年级历史上册</a:t>
            </a:r>
          </a:p>
        </p:txBody>
      </p:sp>
    </p:spTree>
    <p:extLst>
      <p:ext uri="{BB962C8B-B14F-4D97-AF65-F5344CB8AC3E}">
        <p14:creationId xmlns:p14="http://schemas.microsoft.com/office/powerpoint/2010/main" val="1204828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903DA6F9-BD65-4240-ADEA-C3C4B085C8CD}"/>
              </a:ext>
            </a:extLst>
          </p:cNvPr>
          <p:cNvSpPr>
            <a:spLocks noGrp="1" noChangeArrowheads="1"/>
          </p:cNvSpPr>
          <p:nvPr>
            <p:ph type="title"/>
          </p:nvPr>
        </p:nvSpPr>
        <p:spPr>
          <a:xfrm>
            <a:off x="0" y="333375"/>
            <a:ext cx="8388350" cy="725488"/>
          </a:xfrm>
        </p:spPr>
        <p:txBody>
          <a:bodyPr/>
          <a:lstStyle/>
          <a:p>
            <a:r>
              <a:rPr lang="zh-CN" altLang="zh-CN" sz="3600" b="1">
                <a:latin typeface="楷体" panose="02010609060101010101" pitchFamily="49" charset="-122"/>
                <a:ea typeface="楷体" panose="02010609060101010101" pitchFamily="49" charset="-122"/>
              </a:rPr>
              <a:t>尼罗河对古埃及的影响</a:t>
            </a:r>
          </a:p>
        </p:txBody>
      </p:sp>
      <p:sp>
        <p:nvSpPr>
          <p:cNvPr id="8195" name="Rectangle 3">
            <a:extLst>
              <a:ext uri="{FF2B5EF4-FFF2-40B4-BE49-F238E27FC236}">
                <a16:creationId xmlns:a16="http://schemas.microsoft.com/office/drawing/2014/main" id="{EE98CE21-90C7-4C28-A6CB-51A0AE1D1E36}"/>
              </a:ext>
            </a:extLst>
          </p:cNvPr>
          <p:cNvSpPr>
            <a:spLocks noGrp="1" noChangeArrowheads="1"/>
          </p:cNvSpPr>
          <p:nvPr>
            <p:ph type="body" idx="1"/>
          </p:nvPr>
        </p:nvSpPr>
        <p:spPr>
          <a:xfrm>
            <a:off x="0" y="1341438"/>
            <a:ext cx="9144000" cy="5516562"/>
          </a:xfrm>
        </p:spPr>
        <p:txBody>
          <a:bodyPr/>
          <a:lstStyle/>
          <a:p>
            <a:pPr>
              <a:buFontTx/>
              <a:buNone/>
            </a:pPr>
            <a:r>
              <a:rPr lang="zh-CN" altLang="zh-CN" sz="3600" b="1"/>
              <a:t>宝贵可靠的交通线—</a:t>
            </a:r>
          </a:p>
          <a:p>
            <a:endParaRPr lang="zh-CN" altLang="zh-CN" sz="3600" b="1"/>
          </a:p>
          <a:p>
            <a:pPr>
              <a:buFontTx/>
              <a:buNone/>
            </a:pPr>
            <a:r>
              <a:rPr lang="zh-CN" altLang="zh-CN" sz="3600" b="1"/>
              <a:t>充沛的河水——</a:t>
            </a:r>
          </a:p>
        </p:txBody>
      </p:sp>
      <p:pic>
        <p:nvPicPr>
          <p:cNvPr id="8196" name="Picture 4" descr="00201105">
            <a:extLst>
              <a:ext uri="{FF2B5EF4-FFF2-40B4-BE49-F238E27FC236}">
                <a16:creationId xmlns:a16="http://schemas.microsoft.com/office/drawing/2014/main" id="{93849178-976F-4EB9-A07E-0471207AC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0"/>
            <a:ext cx="91440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Text Box 5">
            <a:extLst>
              <a:ext uri="{FF2B5EF4-FFF2-40B4-BE49-F238E27FC236}">
                <a16:creationId xmlns:a16="http://schemas.microsoft.com/office/drawing/2014/main" id="{9468C00F-15A1-4DF1-8366-1755FBE3787D}"/>
              </a:ext>
            </a:extLst>
          </p:cNvPr>
          <p:cNvSpPr txBox="1">
            <a:spLocks noChangeArrowheads="1"/>
          </p:cNvSpPr>
          <p:nvPr/>
        </p:nvSpPr>
        <p:spPr bwMode="auto">
          <a:xfrm>
            <a:off x="4643438" y="1341438"/>
            <a:ext cx="49323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zh-CN" sz="3600" b="1" u="sng">
                <a:solidFill>
                  <a:srgbClr val="FF0000"/>
                </a:solidFill>
                <a:ea typeface="楷体" panose="02010609060101010101" pitchFamily="49" charset="-122"/>
              </a:rPr>
              <a:t>促进整个流域的统一</a:t>
            </a:r>
          </a:p>
        </p:txBody>
      </p:sp>
      <p:sp>
        <p:nvSpPr>
          <p:cNvPr id="8198" name="Text Box 6">
            <a:extLst>
              <a:ext uri="{FF2B5EF4-FFF2-40B4-BE49-F238E27FC236}">
                <a16:creationId xmlns:a16="http://schemas.microsoft.com/office/drawing/2014/main" id="{10B8CBA9-B0DE-4B55-A251-D0D776159D9D}"/>
              </a:ext>
            </a:extLst>
          </p:cNvPr>
          <p:cNvSpPr txBox="1">
            <a:spLocks noChangeArrowheads="1"/>
          </p:cNvSpPr>
          <p:nvPr/>
        </p:nvSpPr>
        <p:spPr bwMode="auto">
          <a:xfrm>
            <a:off x="3348038" y="2565400"/>
            <a:ext cx="3384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zh-CN" sz="3600" b="1" u="sng">
                <a:solidFill>
                  <a:srgbClr val="FF0000"/>
                </a:solidFill>
                <a:ea typeface="楷体" panose="02010609060101010101" pitchFamily="49" charset="-122"/>
              </a:rPr>
              <a:t>发展灌溉农业</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blinds(horizontal)">
                                      <p:cBhvr>
                                        <p:cTn id="7" dur="500"/>
                                        <p:tgtEl>
                                          <p:spTgt spid="81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198"/>
                                        </p:tgtEl>
                                        <p:attrNameLst>
                                          <p:attrName>style.visibility</p:attrName>
                                        </p:attrNameLst>
                                      </p:cBhvr>
                                      <p:to>
                                        <p:strVal val="visible"/>
                                      </p:to>
                                    </p:set>
                                    <p:animEffect transition="in" filter="box(in)">
                                      <p:cBhvr>
                                        <p:cTn id="12" dur="500"/>
                                        <p:tgtEl>
                                          <p:spTgt spid="8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autoUpdateAnimBg="0"/>
      <p:bldP spid="8198"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文本框 76801">
            <a:hlinkClick r:id="rId2" action="ppaction://hlinksldjump"/>
          </p:cNvPr>
          <p:cNvSpPr txBox="1">
            <a:spLocks noChangeArrowheads="1"/>
          </p:cNvSpPr>
          <p:nvPr/>
        </p:nvSpPr>
        <p:spPr bwMode="auto">
          <a:xfrm>
            <a:off x="333376" y="778214"/>
            <a:ext cx="33512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400" b="1">
                <a:solidFill>
                  <a:srgbClr val="0000CC"/>
                </a:solidFill>
                <a:latin typeface="黑体" pitchFamily="49" charset="-122"/>
                <a:ea typeface="黑体" pitchFamily="49" charset="-122"/>
              </a:rPr>
              <a:t>古埃及文明历程</a:t>
            </a:r>
          </a:p>
        </p:txBody>
      </p:sp>
      <p:sp>
        <p:nvSpPr>
          <p:cNvPr id="25602" name="矩形 76802"/>
          <p:cNvSpPr>
            <a:spLocks noChangeArrowheads="1"/>
          </p:cNvSpPr>
          <p:nvPr/>
        </p:nvSpPr>
        <p:spPr bwMode="auto">
          <a:xfrm>
            <a:off x="1086425" y="1645244"/>
            <a:ext cx="99738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100" b="1">
                <a:solidFill>
                  <a:srgbClr val="0000CC"/>
                </a:solidFill>
              </a:rPr>
              <a:t>兴起：</a:t>
            </a:r>
          </a:p>
        </p:txBody>
      </p:sp>
      <p:sp>
        <p:nvSpPr>
          <p:cNvPr id="25603" name="矩形 76803"/>
          <p:cNvSpPr>
            <a:spLocks noChangeArrowheads="1"/>
          </p:cNvSpPr>
          <p:nvPr/>
        </p:nvSpPr>
        <p:spPr bwMode="auto">
          <a:xfrm>
            <a:off x="1104681" y="2118938"/>
            <a:ext cx="99738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100" b="1">
                <a:solidFill>
                  <a:srgbClr val="0000CC"/>
                </a:solidFill>
              </a:rPr>
              <a:t>发展：</a:t>
            </a:r>
          </a:p>
        </p:txBody>
      </p:sp>
      <p:sp>
        <p:nvSpPr>
          <p:cNvPr id="25604" name="矩形 76804"/>
          <p:cNvSpPr>
            <a:spLocks noChangeArrowheads="1"/>
          </p:cNvSpPr>
          <p:nvPr/>
        </p:nvSpPr>
        <p:spPr bwMode="auto">
          <a:xfrm>
            <a:off x="1103888" y="2981739"/>
            <a:ext cx="99738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100" b="1">
                <a:solidFill>
                  <a:srgbClr val="0000CC"/>
                </a:solidFill>
              </a:rPr>
              <a:t>强盛：</a:t>
            </a:r>
          </a:p>
        </p:txBody>
      </p:sp>
      <p:sp>
        <p:nvSpPr>
          <p:cNvPr id="25605" name="矩形 76805"/>
          <p:cNvSpPr>
            <a:spLocks noChangeArrowheads="1"/>
          </p:cNvSpPr>
          <p:nvPr/>
        </p:nvSpPr>
        <p:spPr bwMode="auto">
          <a:xfrm>
            <a:off x="1104681" y="3728232"/>
            <a:ext cx="99738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100" b="1">
                <a:solidFill>
                  <a:srgbClr val="0000CC"/>
                </a:solidFill>
              </a:rPr>
              <a:t>衰亡：</a:t>
            </a:r>
          </a:p>
        </p:txBody>
      </p:sp>
      <p:sp>
        <p:nvSpPr>
          <p:cNvPr id="76807" name="文本框 76806">
            <a:hlinkClick r:id="rId2" action="ppaction://hlinksldjump"/>
          </p:cNvPr>
          <p:cNvSpPr txBox="1">
            <a:spLocks noChangeArrowheads="1"/>
          </p:cNvSpPr>
          <p:nvPr/>
        </p:nvSpPr>
        <p:spPr bwMode="auto">
          <a:xfrm>
            <a:off x="1879600" y="1598720"/>
            <a:ext cx="691515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100" b="1">
                <a:solidFill>
                  <a:srgbClr val="FF0000"/>
                </a:solidFill>
                <a:latin typeface="黑体" pitchFamily="49" charset="-122"/>
                <a:ea typeface="黑体" pitchFamily="49" charset="-122"/>
              </a:rPr>
              <a:t>公元前</a:t>
            </a:r>
            <a:r>
              <a:rPr lang="en-US" altLang="zh-CN" sz="2100" b="1">
                <a:solidFill>
                  <a:srgbClr val="FF0000"/>
                </a:solidFill>
                <a:latin typeface="黑体" pitchFamily="49" charset="-122"/>
                <a:ea typeface="黑体" pitchFamily="49" charset="-122"/>
              </a:rPr>
              <a:t>3500</a:t>
            </a:r>
            <a:r>
              <a:rPr lang="zh-CN" altLang="en-US" sz="2100" b="1">
                <a:solidFill>
                  <a:srgbClr val="FF0000"/>
                </a:solidFill>
                <a:latin typeface="黑体" pitchFamily="49" charset="-122"/>
                <a:ea typeface="黑体" pitchFamily="49" charset="-122"/>
              </a:rPr>
              <a:t>年</a:t>
            </a:r>
            <a:r>
              <a:rPr lang="zh-CN" altLang="en-US" sz="2100" b="1">
                <a:latin typeface="黑体" pitchFamily="49" charset="-122"/>
                <a:ea typeface="黑体" pitchFamily="49" charset="-122"/>
              </a:rPr>
              <a:t>，国家出现。</a:t>
            </a:r>
            <a:endParaRPr lang="zh-CN" altLang="en-US" sz="2100" b="1">
              <a:solidFill>
                <a:srgbClr val="0000CC"/>
              </a:solidFill>
              <a:latin typeface="黑体" pitchFamily="49" charset="-122"/>
              <a:ea typeface="黑体" pitchFamily="49" charset="-122"/>
            </a:endParaRPr>
          </a:p>
        </p:txBody>
      </p:sp>
      <p:sp>
        <p:nvSpPr>
          <p:cNvPr id="76808" name="文本框 76807">
            <a:hlinkClick r:id="rId2" action="ppaction://hlinksldjump"/>
          </p:cNvPr>
          <p:cNvSpPr txBox="1">
            <a:spLocks noChangeArrowheads="1"/>
          </p:cNvSpPr>
          <p:nvPr/>
        </p:nvSpPr>
        <p:spPr bwMode="auto">
          <a:xfrm>
            <a:off x="1885950" y="2125282"/>
            <a:ext cx="595153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100" b="1">
                <a:solidFill>
                  <a:srgbClr val="FF0000"/>
                </a:solidFill>
                <a:latin typeface="黑体" pitchFamily="49" charset="-122"/>
                <a:ea typeface="黑体" pitchFamily="49" charset="-122"/>
              </a:rPr>
              <a:t>公元前</a:t>
            </a:r>
            <a:r>
              <a:rPr lang="en-US" altLang="zh-CN" sz="2100" b="1">
                <a:solidFill>
                  <a:srgbClr val="FF0000"/>
                </a:solidFill>
                <a:latin typeface="黑体" pitchFamily="49" charset="-122"/>
                <a:ea typeface="黑体" pitchFamily="49" charset="-122"/>
              </a:rPr>
              <a:t>3100</a:t>
            </a:r>
            <a:r>
              <a:rPr lang="zh-CN" altLang="en-US" sz="2100" b="1">
                <a:solidFill>
                  <a:srgbClr val="FF0000"/>
                </a:solidFill>
                <a:latin typeface="黑体" pitchFamily="49" charset="-122"/>
                <a:ea typeface="黑体" pitchFamily="49" charset="-122"/>
              </a:rPr>
              <a:t>年左右</a:t>
            </a:r>
            <a:r>
              <a:rPr lang="zh-CN" altLang="en-US" sz="2100" b="1">
                <a:latin typeface="黑体" pitchFamily="49" charset="-122"/>
                <a:ea typeface="黑体" pitchFamily="49" charset="-122"/>
              </a:rPr>
              <a:t>，国家初步</a:t>
            </a:r>
            <a:r>
              <a:rPr lang="zh-CN" altLang="en-US" sz="2100" b="1">
                <a:solidFill>
                  <a:srgbClr val="FF0000"/>
                </a:solidFill>
                <a:latin typeface="黑体" pitchFamily="49" charset="-122"/>
                <a:ea typeface="黑体" pitchFamily="49" charset="-122"/>
              </a:rPr>
              <a:t>统一，经历了古王国时代、中王国时代和新王国时代</a:t>
            </a:r>
            <a:r>
              <a:rPr lang="zh-CN" altLang="en-US" sz="2100" b="1">
                <a:latin typeface="黑体" pitchFamily="49" charset="-122"/>
                <a:ea typeface="黑体" pitchFamily="49" charset="-122"/>
              </a:rPr>
              <a:t>。</a:t>
            </a:r>
            <a:endParaRPr lang="zh-CN" altLang="en-US" sz="2100" b="1">
              <a:solidFill>
                <a:srgbClr val="0000CC"/>
              </a:solidFill>
              <a:latin typeface="黑体" pitchFamily="49" charset="-122"/>
              <a:ea typeface="黑体" pitchFamily="49" charset="-122"/>
            </a:endParaRPr>
          </a:p>
        </p:txBody>
      </p:sp>
      <p:sp>
        <p:nvSpPr>
          <p:cNvPr id="76809" name="文本框 76808">
            <a:hlinkClick r:id="rId2" action="ppaction://hlinksldjump"/>
          </p:cNvPr>
          <p:cNvSpPr txBox="1">
            <a:spLocks noChangeArrowheads="1"/>
          </p:cNvSpPr>
          <p:nvPr/>
        </p:nvSpPr>
        <p:spPr bwMode="auto">
          <a:xfrm>
            <a:off x="1922464" y="2937330"/>
            <a:ext cx="54832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100" b="1">
                <a:latin typeface="黑体" pitchFamily="49" charset="-122"/>
                <a:ea typeface="黑体" pitchFamily="49" charset="-122"/>
              </a:rPr>
              <a:t>新王国时代图特摩斯三世统治时期，成为地跨</a:t>
            </a:r>
            <a:r>
              <a:rPr lang="zh-CN" altLang="en-US" sz="2100" b="1">
                <a:solidFill>
                  <a:srgbClr val="FF0000"/>
                </a:solidFill>
                <a:latin typeface="黑体" pitchFamily="49" charset="-122"/>
                <a:ea typeface="黑体" pitchFamily="49" charset="-122"/>
              </a:rPr>
              <a:t>亚非两洲</a:t>
            </a:r>
            <a:r>
              <a:rPr lang="zh-CN" altLang="en-US" sz="2100" b="1">
                <a:latin typeface="黑体" pitchFamily="49" charset="-122"/>
                <a:ea typeface="黑体" pitchFamily="49" charset="-122"/>
              </a:rPr>
              <a:t>的</a:t>
            </a:r>
            <a:r>
              <a:rPr lang="zh-CN" altLang="en-US" sz="2100" b="1">
                <a:solidFill>
                  <a:srgbClr val="FF0000"/>
                </a:solidFill>
                <a:latin typeface="黑体" pitchFamily="49" charset="-122"/>
                <a:ea typeface="黑体" pitchFamily="49" charset="-122"/>
              </a:rPr>
              <a:t>帝国</a:t>
            </a:r>
            <a:r>
              <a:rPr lang="zh-CN" altLang="en-US" sz="2100" b="1">
                <a:latin typeface="黑体" pitchFamily="49" charset="-122"/>
                <a:ea typeface="黑体" pitchFamily="49" charset="-122"/>
              </a:rPr>
              <a:t>。</a:t>
            </a:r>
            <a:endParaRPr lang="zh-CN" altLang="en-US" sz="2100" b="1">
              <a:solidFill>
                <a:srgbClr val="0000CC"/>
              </a:solidFill>
              <a:latin typeface="黑体" pitchFamily="49" charset="-122"/>
              <a:ea typeface="黑体" pitchFamily="49" charset="-122"/>
            </a:endParaRPr>
          </a:p>
        </p:txBody>
      </p:sp>
      <p:sp>
        <p:nvSpPr>
          <p:cNvPr id="76810" name="文本框 76809">
            <a:hlinkClick r:id="rId2" action="ppaction://hlinksldjump"/>
          </p:cNvPr>
          <p:cNvSpPr txBox="1">
            <a:spLocks noChangeArrowheads="1"/>
          </p:cNvSpPr>
          <p:nvPr/>
        </p:nvSpPr>
        <p:spPr bwMode="auto">
          <a:xfrm>
            <a:off x="1922464" y="3728232"/>
            <a:ext cx="374332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100" b="1">
                <a:solidFill>
                  <a:srgbClr val="FF0000"/>
                </a:solidFill>
                <a:latin typeface="黑体" pitchFamily="49" charset="-122"/>
                <a:ea typeface="黑体" pitchFamily="49" charset="-122"/>
              </a:rPr>
              <a:t>公元前</a:t>
            </a:r>
            <a:r>
              <a:rPr lang="en-US" altLang="zh-CN" sz="2100" b="1">
                <a:solidFill>
                  <a:srgbClr val="FF0000"/>
                </a:solidFill>
                <a:latin typeface="黑体" pitchFamily="49" charset="-122"/>
                <a:ea typeface="黑体" pitchFamily="49" charset="-122"/>
              </a:rPr>
              <a:t>525</a:t>
            </a:r>
            <a:r>
              <a:rPr lang="zh-CN" altLang="en-US" sz="2100" b="1">
                <a:solidFill>
                  <a:srgbClr val="FF0000"/>
                </a:solidFill>
                <a:latin typeface="黑体" pitchFamily="49" charset="-122"/>
                <a:ea typeface="黑体" pitchFamily="49" charset="-122"/>
              </a:rPr>
              <a:t>年</a:t>
            </a:r>
            <a:r>
              <a:rPr lang="zh-CN" altLang="en-US" sz="2100" b="1">
                <a:latin typeface="黑体" pitchFamily="49" charset="-122"/>
                <a:ea typeface="黑体" pitchFamily="49" charset="-122"/>
              </a:rPr>
              <a:t>，它被</a:t>
            </a:r>
            <a:r>
              <a:rPr lang="zh-CN" altLang="en-US" sz="2100" b="1">
                <a:solidFill>
                  <a:srgbClr val="FF0000"/>
                </a:solidFill>
                <a:latin typeface="黑体" pitchFamily="49" charset="-122"/>
                <a:ea typeface="黑体" pitchFamily="49" charset="-122"/>
              </a:rPr>
              <a:t>波斯灭亡</a:t>
            </a:r>
            <a:r>
              <a:rPr lang="zh-CN" altLang="en-US" sz="2100" b="1">
                <a:latin typeface="黑体" pitchFamily="49" charset="-122"/>
                <a:ea typeface="黑体" pitchFamily="49" charset="-122"/>
              </a:rPr>
              <a:t>。</a:t>
            </a:r>
            <a:endParaRPr lang="zh-CN" altLang="en-US" sz="2100" b="1">
              <a:solidFill>
                <a:srgbClr val="0000CC"/>
              </a:solidFill>
              <a:latin typeface="黑体" pitchFamily="49" charset="-122"/>
              <a:ea typeface="黑体" pitchFamily="49" charset="-122"/>
            </a:endParaRPr>
          </a:p>
        </p:txBody>
      </p:sp>
      <p:sp>
        <p:nvSpPr>
          <p:cNvPr id="76811" name="右箭头 76810"/>
          <p:cNvSpPr>
            <a:spLocks noChangeArrowheads="1"/>
          </p:cNvSpPr>
          <p:nvPr/>
        </p:nvSpPr>
        <p:spPr bwMode="auto">
          <a:xfrm>
            <a:off x="1590675" y="5326951"/>
            <a:ext cx="6394450" cy="809933"/>
          </a:xfrm>
          <a:prstGeom prst="rightArrow">
            <a:avLst>
              <a:gd name="adj1" fmla="val 25241"/>
              <a:gd name="adj2" fmla="val 80484"/>
            </a:avLst>
          </a:prstGeom>
          <a:solidFill>
            <a:schemeClr val="accent1"/>
          </a:solidFill>
          <a:ln w="9525">
            <a:solidFill>
              <a:schemeClr val="tx1"/>
            </a:solidFill>
            <a:miter lim="800000"/>
            <a:headEnd/>
            <a:tailEnd/>
          </a:ln>
        </p:spPr>
        <p:txBody>
          <a:bodyPr/>
          <a:lstStyle/>
          <a:p>
            <a:endParaRPr lang="zh-CN" altLang="en-US" sz="100"/>
          </a:p>
        </p:txBody>
      </p:sp>
      <p:grpSp>
        <p:nvGrpSpPr>
          <p:cNvPr id="3" name="组合 76811"/>
          <p:cNvGrpSpPr>
            <a:grpSpLocks/>
          </p:cNvGrpSpPr>
          <p:nvPr/>
        </p:nvGrpSpPr>
        <p:grpSpPr bwMode="auto">
          <a:xfrm>
            <a:off x="1922463" y="5326950"/>
            <a:ext cx="5129212" cy="905064"/>
            <a:chOff x="701" y="3275"/>
            <a:chExt cx="4307" cy="762"/>
          </a:xfrm>
        </p:grpSpPr>
        <p:sp>
          <p:nvSpPr>
            <p:cNvPr id="25612" name="文本框 76812"/>
            <p:cNvSpPr txBox="1">
              <a:spLocks noChangeArrowheads="1"/>
            </p:cNvSpPr>
            <p:nvPr/>
          </p:nvSpPr>
          <p:spPr bwMode="auto">
            <a:xfrm rot="21473165">
              <a:off x="4464" y="3916"/>
              <a:ext cx="544"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endParaRPr lang="zh-CN" altLang="en-US" sz="100" b="1"/>
            </a:p>
          </p:txBody>
        </p:sp>
        <p:sp>
          <p:nvSpPr>
            <p:cNvPr id="25613" name="直接连接符 76813"/>
            <p:cNvSpPr>
              <a:spLocks noChangeShapeType="1"/>
            </p:cNvSpPr>
            <p:nvPr/>
          </p:nvSpPr>
          <p:spPr bwMode="auto">
            <a:xfrm rot="189238">
              <a:off x="701" y="3275"/>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4" name="直接连接符 76814"/>
            <p:cNvSpPr>
              <a:spLocks noChangeShapeType="1"/>
            </p:cNvSpPr>
            <p:nvPr/>
          </p:nvSpPr>
          <p:spPr bwMode="auto">
            <a:xfrm rot="189238">
              <a:off x="1064" y="3321"/>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5" name="直接连接符 76815"/>
            <p:cNvSpPr>
              <a:spLocks noChangeShapeType="1"/>
            </p:cNvSpPr>
            <p:nvPr/>
          </p:nvSpPr>
          <p:spPr bwMode="auto">
            <a:xfrm rot="189238">
              <a:off x="1427" y="3366"/>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6" name="直接连接符 76816"/>
            <p:cNvSpPr>
              <a:spLocks noChangeShapeType="1"/>
            </p:cNvSpPr>
            <p:nvPr/>
          </p:nvSpPr>
          <p:spPr bwMode="auto">
            <a:xfrm rot="189238">
              <a:off x="1789" y="3411"/>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7" name="直接连接符 76817"/>
            <p:cNvSpPr>
              <a:spLocks noChangeShapeType="1"/>
            </p:cNvSpPr>
            <p:nvPr/>
          </p:nvSpPr>
          <p:spPr bwMode="auto">
            <a:xfrm rot="189238">
              <a:off x="2152" y="3436"/>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8" name="直接连接符 76818"/>
            <p:cNvSpPr>
              <a:spLocks noChangeShapeType="1"/>
            </p:cNvSpPr>
            <p:nvPr/>
          </p:nvSpPr>
          <p:spPr bwMode="auto">
            <a:xfrm rot="189238">
              <a:off x="2515" y="3481"/>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9" name="直接连接符 76819"/>
            <p:cNvSpPr>
              <a:spLocks noChangeShapeType="1"/>
            </p:cNvSpPr>
            <p:nvPr/>
          </p:nvSpPr>
          <p:spPr bwMode="auto">
            <a:xfrm rot="189238">
              <a:off x="2878" y="3527"/>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0" name="直接连接符 76820"/>
            <p:cNvSpPr>
              <a:spLocks noChangeShapeType="1"/>
            </p:cNvSpPr>
            <p:nvPr/>
          </p:nvSpPr>
          <p:spPr bwMode="auto">
            <a:xfrm rot="189238">
              <a:off x="3241" y="3563"/>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1" name="直接连接符 76821"/>
            <p:cNvSpPr>
              <a:spLocks noChangeShapeType="1"/>
            </p:cNvSpPr>
            <p:nvPr/>
          </p:nvSpPr>
          <p:spPr bwMode="auto">
            <a:xfrm rot="189238">
              <a:off x="3604" y="3608"/>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2" name="直接连接符 76822"/>
            <p:cNvSpPr>
              <a:spLocks noChangeShapeType="1"/>
            </p:cNvSpPr>
            <p:nvPr/>
          </p:nvSpPr>
          <p:spPr bwMode="auto">
            <a:xfrm rot="189238">
              <a:off x="3969" y="3654"/>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3" name="直接连接符 76823"/>
            <p:cNvSpPr>
              <a:spLocks noChangeShapeType="1"/>
            </p:cNvSpPr>
            <p:nvPr/>
          </p:nvSpPr>
          <p:spPr bwMode="auto">
            <a:xfrm rot="189238">
              <a:off x="4694" y="3734"/>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4" name="矩形 76824"/>
            <p:cNvSpPr>
              <a:spLocks noChangeArrowheads="1"/>
            </p:cNvSpPr>
            <p:nvPr/>
          </p:nvSpPr>
          <p:spPr bwMode="auto">
            <a:xfrm rot="189238" flipV="1">
              <a:off x="4150" y="3687"/>
              <a:ext cx="453"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100" b="1"/>
                <a:t>…</a:t>
              </a:r>
            </a:p>
          </p:txBody>
        </p:sp>
      </p:grpSp>
      <p:sp>
        <p:nvSpPr>
          <p:cNvPr id="76826" name="矩形 76825"/>
          <p:cNvSpPr>
            <a:spLocks noChangeArrowheads="1"/>
          </p:cNvSpPr>
          <p:nvPr/>
        </p:nvSpPr>
        <p:spPr bwMode="auto">
          <a:xfrm>
            <a:off x="1328738" y="5107022"/>
            <a:ext cx="8636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00" b="1"/>
              <a:t>BC</a:t>
            </a:r>
          </a:p>
          <a:p>
            <a:pPr algn="ctr"/>
            <a:r>
              <a:rPr lang="en-US" altLang="zh-CN" sz="100" b="1"/>
              <a:t>3500</a:t>
            </a:r>
            <a:r>
              <a:rPr lang="zh-CN" altLang="en-US" sz="100" b="1"/>
              <a:t>年</a:t>
            </a:r>
          </a:p>
        </p:txBody>
      </p:sp>
      <p:grpSp>
        <p:nvGrpSpPr>
          <p:cNvPr id="4" name="组合 76826"/>
          <p:cNvGrpSpPr>
            <a:grpSpLocks/>
          </p:cNvGrpSpPr>
          <p:nvPr/>
        </p:nvGrpSpPr>
        <p:grpSpPr bwMode="auto">
          <a:xfrm>
            <a:off x="1765300" y="4282285"/>
            <a:ext cx="1187450" cy="1334380"/>
            <a:chOff x="525" y="2348"/>
            <a:chExt cx="997" cy="1118"/>
          </a:xfrm>
        </p:grpSpPr>
        <p:sp>
          <p:nvSpPr>
            <p:cNvPr id="25627" name="直接连接符 76827"/>
            <p:cNvSpPr>
              <a:spLocks noChangeShapeType="1"/>
            </p:cNvSpPr>
            <p:nvPr/>
          </p:nvSpPr>
          <p:spPr bwMode="auto">
            <a:xfrm>
              <a:off x="703" y="2750"/>
              <a:ext cx="589"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5628" name="组合 76828"/>
            <p:cNvGrpSpPr>
              <a:grpSpLocks/>
            </p:cNvGrpSpPr>
            <p:nvPr/>
          </p:nvGrpSpPr>
          <p:grpSpPr bwMode="auto">
            <a:xfrm>
              <a:off x="525" y="2348"/>
              <a:ext cx="997" cy="1118"/>
              <a:chOff x="525" y="2332"/>
              <a:chExt cx="997" cy="1118"/>
            </a:xfrm>
          </p:grpSpPr>
          <p:sp>
            <p:nvSpPr>
              <p:cNvPr id="25629" name="直接连接符 76829"/>
              <p:cNvSpPr>
                <a:spLocks noChangeShapeType="1"/>
              </p:cNvSpPr>
              <p:nvPr/>
            </p:nvSpPr>
            <p:spPr bwMode="auto">
              <a:xfrm flipV="1">
                <a:off x="703" y="2861"/>
                <a:ext cx="0" cy="589"/>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0" name="文本框 76830"/>
              <p:cNvSpPr txBox="1">
                <a:spLocks noChangeArrowheads="1"/>
              </p:cNvSpPr>
              <p:nvPr/>
            </p:nvSpPr>
            <p:spPr bwMode="auto">
              <a:xfrm>
                <a:off x="525" y="2332"/>
                <a:ext cx="997"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b="1"/>
                  <a:t>出现小国</a:t>
                </a:r>
              </a:p>
            </p:txBody>
          </p:sp>
        </p:grpSp>
      </p:grpSp>
      <p:sp>
        <p:nvSpPr>
          <p:cNvPr id="76834" name="矩形 76833"/>
          <p:cNvSpPr>
            <a:spLocks noChangeArrowheads="1"/>
          </p:cNvSpPr>
          <p:nvPr/>
        </p:nvSpPr>
        <p:spPr bwMode="auto">
          <a:xfrm>
            <a:off x="1879600" y="5269854"/>
            <a:ext cx="8636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00" b="1">
                <a:solidFill>
                  <a:srgbClr val="0000CC"/>
                </a:solidFill>
              </a:rPr>
              <a:t>BC</a:t>
            </a:r>
          </a:p>
          <a:p>
            <a:pPr algn="ctr"/>
            <a:r>
              <a:rPr lang="en-US" altLang="zh-CN" sz="100" b="1">
                <a:solidFill>
                  <a:srgbClr val="0000CC"/>
                </a:solidFill>
              </a:rPr>
              <a:t>3100</a:t>
            </a:r>
            <a:r>
              <a:rPr lang="zh-CN" altLang="en-US" sz="100" b="1">
                <a:solidFill>
                  <a:srgbClr val="0000CC"/>
                </a:solidFill>
              </a:rPr>
              <a:t>年</a:t>
            </a:r>
          </a:p>
        </p:txBody>
      </p:sp>
      <p:grpSp>
        <p:nvGrpSpPr>
          <p:cNvPr id="6" name="组合 76834"/>
          <p:cNvGrpSpPr>
            <a:grpSpLocks/>
          </p:cNvGrpSpPr>
          <p:nvPr/>
        </p:nvGrpSpPr>
        <p:grpSpPr bwMode="auto">
          <a:xfrm>
            <a:off x="2192339" y="5024548"/>
            <a:ext cx="1889125" cy="573715"/>
            <a:chOff x="839" y="2886"/>
            <a:chExt cx="1587" cy="583"/>
          </a:xfrm>
        </p:grpSpPr>
        <p:grpSp>
          <p:nvGrpSpPr>
            <p:cNvPr id="25633" name="组合 76835"/>
            <p:cNvGrpSpPr>
              <a:grpSpLocks/>
            </p:cNvGrpSpPr>
            <p:nvPr/>
          </p:nvGrpSpPr>
          <p:grpSpPr bwMode="auto">
            <a:xfrm>
              <a:off x="975" y="2886"/>
              <a:ext cx="1225" cy="514"/>
              <a:chOff x="975" y="2870"/>
              <a:chExt cx="1225" cy="514"/>
            </a:xfrm>
          </p:grpSpPr>
          <p:sp>
            <p:nvSpPr>
              <p:cNvPr id="25634" name="直接连接符 76836"/>
              <p:cNvSpPr>
                <a:spLocks noChangeShapeType="1"/>
              </p:cNvSpPr>
              <p:nvPr/>
            </p:nvSpPr>
            <p:spPr bwMode="auto">
              <a:xfrm>
                <a:off x="975" y="2870"/>
                <a:ext cx="1225" cy="0"/>
              </a:xfrm>
              <a:prstGeom prst="line">
                <a:avLst/>
              </a:prstGeom>
              <a:noFill/>
              <a:ln w="57150">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5" name="直接连接符 76837"/>
              <p:cNvSpPr>
                <a:spLocks noChangeShapeType="1"/>
              </p:cNvSpPr>
              <p:nvPr/>
            </p:nvSpPr>
            <p:spPr bwMode="auto">
              <a:xfrm flipH="1" flipV="1">
                <a:off x="1020" y="2886"/>
                <a:ext cx="0" cy="498"/>
              </a:xfrm>
              <a:prstGeom prst="line">
                <a:avLst/>
              </a:prstGeom>
              <a:noFill/>
              <a:ln w="57150">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636" name="文本框 76838"/>
            <p:cNvSpPr txBox="1">
              <a:spLocks noChangeArrowheads="1"/>
            </p:cNvSpPr>
            <p:nvPr/>
          </p:nvSpPr>
          <p:spPr bwMode="auto">
            <a:xfrm>
              <a:off x="839" y="3094"/>
              <a:ext cx="1587"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b="1">
                  <a:solidFill>
                    <a:srgbClr val="0000CC"/>
                  </a:solidFill>
                </a:rPr>
                <a:t>   </a:t>
              </a:r>
              <a:r>
                <a:rPr lang="zh-CN" altLang="en-US" b="1">
                  <a:solidFill>
                    <a:srgbClr val="0000CC"/>
                  </a:solidFill>
                </a:rPr>
                <a:t>统一埃及</a:t>
              </a:r>
            </a:p>
          </p:txBody>
        </p:sp>
      </p:grpSp>
      <p:sp>
        <p:nvSpPr>
          <p:cNvPr id="76840" name="矩形 76839"/>
          <p:cNvSpPr>
            <a:spLocks noChangeArrowheads="1"/>
          </p:cNvSpPr>
          <p:nvPr/>
        </p:nvSpPr>
        <p:spPr bwMode="auto">
          <a:xfrm>
            <a:off x="3275014" y="5229675"/>
            <a:ext cx="86518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00" b="1"/>
              <a:t>BC</a:t>
            </a:r>
          </a:p>
          <a:p>
            <a:pPr algn="ctr"/>
            <a:r>
              <a:rPr lang="en-US" altLang="zh-CN" sz="100" b="1"/>
              <a:t>15</a:t>
            </a:r>
            <a:r>
              <a:rPr lang="zh-CN" altLang="en-US" sz="100" b="1"/>
              <a:t>世纪</a:t>
            </a:r>
          </a:p>
        </p:txBody>
      </p:sp>
      <p:grpSp>
        <p:nvGrpSpPr>
          <p:cNvPr id="8" name="组合 76840"/>
          <p:cNvGrpSpPr>
            <a:grpSpLocks/>
          </p:cNvGrpSpPr>
          <p:nvPr/>
        </p:nvGrpSpPr>
        <p:grpSpPr bwMode="auto">
          <a:xfrm>
            <a:off x="3683001" y="4628646"/>
            <a:ext cx="2359025" cy="890743"/>
            <a:chOff x="2154" y="2247"/>
            <a:chExt cx="1997" cy="1273"/>
          </a:xfrm>
        </p:grpSpPr>
        <p:grpSp>
          <p:nvGrpSpPr>
            <p:cNvPr id="25639" name="组合 76841"/>
            <p:cNvGrpSpPr>
              <a:grpSpLocks/>
            </p:cNvGrpSpPr>
            <p:nvPr/>
          </p:nvGrpSpPr>
          <p:grpSpPr bwMode="auto">
            <a:xfrm>
              <a:off x="2159" y="2860"/>
              <a:ext cx="1497" cy="660"/>
              <a:chOff x="2159" y="2860"/>
              <a:chExt cx="1497" cy="660"/>
            </a:xfrm>
          </p:grpSpPr>
          <p:sp>
            <p:nvSpPr>
              <p:cNvPr id="25640" name="直接连接符 76842"/>
              <p:cNvSpPr>
                <a:spLocks noChangeShapeType="1"/>
              </p:cNvSpPr>
              <p:nvPr/>
            </p:nvSpPr>
            <p:spPr bwMode="auto">
              <a:xfrm flipV="1">
                <a:off x="2159" y="2860"/>
                <a:ext cx="1497" cy="18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41" name="直接连接符 76843"/>
              <p:cNvSpPr>
                <a:spLocks noChangeShapeType="1"/>
              </p:cNvSpPr>
              <p:nvPr/>
            </p:nvSpPr>
            <p:spPr bwMode="auto">
              <a:xfrm flipV="1">
                <a:off x="2174" y="3158"/>
                <a:ext cx="0" cy="36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642" name="文本框 76844"/>
            <p:cNvSpPr txBox="1">
              <a:spLocks noChangeArrowheads="1"/>
            </p:cNvSpPr>
            <p:nvPr/>
          </p:nvSpPr>
          <p:spPr bwMode="auto">
            <a:xfrm rot="21219898">
              <a:off x="2154" y="2247"/>
              <a:ext cx="1997"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b="1"/>
                <a:t>地跨亚非两洲帝国</a:t>
              </a:r>
            </a:p>
          </p:txBody>
        </p:sp>
      </p:grpSp>
      <p:sp>
        <p:nvSpPr>
          <p:cNvPr id="76846" name="矩形 76845"/>
          <p:cNvSpPr>
            <a:spLocks noChangeArrowheads="1"/>
          </p:cNvSpPr>
          <p:nvPr/>
        </p:nvSpPr>
        <p:spPr bwMode="auto">
          <a:xfrm>
            <a:off x="4140200" y="5284658"/>
            <a:ext cx="8636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00" b="1">
                <a:solidFill>
                  <a:srgbClr val="0000CC"/>
                </a:solidFill>
              </a:rPr>
              <a:t>BC</a:t>
            </a:r>
          </a:p>
          <a:p>
            <a:pPr algn="ctr"/>
            <a:r>
              <a:rPr lang="en-US" altLang="zh-CN" sz="100" b="1">
                <a:solidFill>
                  <a:srgbClr val="0000CC"/>
                </a:solidFill>
              </a:rPr>
              <a:t>6</a:t>
            </a:r>
            <a:r>
              <a:rPr lang="zh-CN" altLang="en-US" sz="100" b="1">
                <a:solidFill>
                  <a:srgbClr val="0000CC"/>
                </a:solidFill>
              </a:rPr>
              <a:t>世纪</a:t>
            </a:r>
          </a:p>
        </p:txBody>
      </p:sp>
      <p:grpSp>
        <p:nvGrpSpPr>
          <p:cNvPr id="10" name="组合 76846"/>
          <p:cNvGrpSpPr>
            <a:grpSpLocks/>
          </p:cNvGrpSpPr>
          <p:nvPr/>
        </p:nvGrpSpPr>
        <p:grpSpPr bwMode="auto">
          <a:xfrm>
            <a:off x="5457825" y="4643900"/>
            <a:ext cx="2324100" cy="972766"/>
            <a:chOff x="2789" y="2902"/>
            <a:chExt cx="1952" cy="815"/>
          </a:xfrm>
        </p:grpSpPr>
        <p:grpSp>
          <p:nvGrpSpPr>
            <p:cNvPr id="25645" name="组合 76847"/>
            <p:cNvGrpSpPr>
              <a:grpSpLocks/>
            </p:cNvGrpSpPr>
            <p:nvPr/>
          </p:nvGrpSpPr>
          <p:grpSpPr bwMode="auto">
            <a:xfrm>
              <a:off x="2789" y="3294"/>
              <a:ext cx="1271" cy="423"/>
              <a:chOff x="975" y="2870"/>
              <a:chExt cx="1225" cy="514"/>
            </a:xfrm>
          </p:grpSpPr>
          <p:sp>
            <p:nvSpPr>
              <p:cNvPr id="25646" name="直接连接符 76848"/>
              <p:cNvSpPr>
                <a:spLocks noChangeShapeType="1"/>
              </p:cNvSpPr>
              <p:nvPr/>
            </p:nvSpPr>
            <p:spPr bwMode="auto">
              <a:xfrm>
                <a:off x="975" y="2870"/>
                <a:ext cx="1225" cy="0"/>
              </a:xfrm>
              <a:prstGeom prst="line">
                <a:avLst/>
              </a:prstGeom>
              <a:noFill/>
              <a:ln w="57150">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47" name="直接连接符 76849"/>
              <p:cNvSpPr>
                <a:spLocks noChangeShapeType="1"/>
              </p:cNvSpPr>
              <p:nvPr/>
            </p:nvSpPr>
            <p:spPr bwMode="auto">
              <a:xfrm flipH="1" flipV="1">
                <a:off x="984" y="2886"/>
                <a:ext cx="0" cy="498"/>
              </a:xfrm>
              <a:prstGeom prst="line">
                <a:avLst/>
              </a:prstGeom>
              <a:noFill/>
              <a:ln w="57150">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648" name="文本框 76850"/>
            <p:cNvSpPr txBox="1">
              <a:spLocks noChangeArrowheads="1"/>
            </p:cNvSpPr>
            <p:nvPr/>
          </p:nvSpPr>
          <p:spPr bwMode="auto">
            <a:xfrm>
              <a:off x="3153" y="2902"/>
              <a:ext cx="1588"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b="1">
                  <a:solidFill>
                    <a:srgbClr val="0000CC"/>
                  </a:solidFill>
                </a:rPr>
                <a:t>被波斯灭亡</a:t>
              </a:r>
            </a:p>
          </p:txBody>
        </p:sp>
      </p:grpSp>
      <p:sp>
        <p:nvSpPr>
          <p:cNvPr id="25649" name="文本框 13336"/>
          <p:cNvSpPr txBox="1">
            <a:spLocks noChangeArrowheads="1"/>
          </p:cNvSpPr>
          <p:nvPr/>
        </p:nvSpPr>
        <p:spPr bwMode="auto">
          <a:xfrm>
            <a:off x="1828800" y="0"/>
            <a:ext cx="4191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3200" b="1">
                <a:solidFill>
                  <a:srgbClr val="C00000"/>
                </a:solidFill>
                <a:ea typeface="华文隶书" pitchFamily="2" charset="-122"/>
              </a:rPr>
              <a:t>二、文明进程</a:t>
            </a:r>
            <a:endParaRPr lang="en-US" altLang="zh-CN" sz="3200" b="1">
              <a:solidFill>
                <a:srgbClr val="C00000"/>
              </a:solidFill>
              <a:ea typeface="华文隶书" pitchFamily="2" charset="-122"/>
            </a:endParaRPr>
          </a:p>
        </p:txBody>
      </p:sp>
      <p:sp>
        <p:nvSpPr>
          <p:cNvPr id="2" name="左大括号 1">
            <a:extLst>
              <a:ext uri="{FF2B5EF4-FFF2-40B4-BE49-F238E27FC236}">
                <a16:creationId xmlns:a16="http://schemas.microsoft.com/office/drawing/2014/main" id="{E3F26EC7-475D-4DD8-B663-722202D8B344}"/>
              </a:ext>
            </a:extLst>
          </p:cNvPr>
          <p:cNvSpPr/>
          <p:nvPr/>
        </p:nvSpPr>
        <p:spPr>
          <a:xfrm>
            <a:off x="407414" y="1616700"/>
            <a:ext cx="737175" cy="2545010"/>
          </a:xfrm>
          <a:prstGeom prst="leftBrace">
            <a:avLst>
              <a:gd name="adj1" fmla="val 8333"/>
              <a:gd name="adj2" fmla="val 48533"/>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3113663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80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80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8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681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682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683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684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684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7" grpId="0"/>
      <p:bldP spid="76808" grpId="0"/>
      <p:bldP spid="76809" grpId="0"/>
      <p:bldP spid="76810" grpId="0"/>
      <p:bldP spid="76826" grpId="0"/>
      <p:bldP spid="76834" grpId="0"/>
      <p:bldP spid="76840" grpId="0"/>
      <p:bldP spid="768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文本框 15361"/>
          <p:cNvSpPr txBox="1">
            <a:spLocks noChangeArrowheads="1"/>
          </p:cNvSpPr>
          <p:nvPr/>
        </p:nvSpPr>
        <p:spPr bwMode="auto">
          <a:xfrm>
            <a:off x="762000" y="10574"/>
            <a:ext cx="4191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3200" b="1">
                <a:solidFill>
                  <a:srgbClr val="FF0000"/>
                </a:solidFill>
              </a:rPr>
              <a:t>三、文明表现（成果）</a:t>
            </a:r>
            <a:endParaRPr lang="en-US" altLang="zh-CN" sz="3200" b="1">
              <a:solidFill>
                <a:srgbClr val="FF0000"/>
              </a:solidFill>
            </a:endParaRPr>
          </a:p>
        </p:txBody>
      </p:sp>
      <p:sp>
        <p:nvSpPr>
          <p:cNvPr id="26626" name="矩形 15362"/>
          <p:cNvSpPr>
            <a:spLocks noChangeArrowheads="1"/>
          </p:cNvSpPr>
          <p:nvPr/>
        </p:nvSpPr>
        <p:spPr bwMode="auto">
          <a:xfrm>
            <a:off x="63500" y="968208"/>
            <a:ext cx="922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altLang="en-US" sz="2400" b="1">
                <a:latin typeface="宋体" pitchFamily="2" charset="-122"/>
              </a:rPr>
              <a:t>古埃及创造了哪些突出的文明成果？（</a:t>
            </a:r>
            <a:r>
              <a:rPr lang="zh-CN" altLang="en-US" sz="2400" b="1"/>
              <a:t>看书，在书上画出关键词</a:t>
            </a:r>
            <a:r>
              <a:rPr lang="zh-CN" altLang="en-US" sz="2400"/>
              <a:t> ）</a:t>
            </a:r>
          </a:p>
        </p:txBody>
      </p:sp>
      <p:graphicFrame>
        <p:nvGraphicFramePr>
          <p:cNvPr id="15364" name="表格 15363"/>
          <p:cNvGraphicFramePr/>
          <p:nvPr>
            <p:extLst>
              <p:ext uri="{D42A27DB-BD31-4B8C-83A1-F6EECF244321}">
                <p14:modId xmlns:p14="http://schemas.microsoft.com/office/powerpoint/2010/main" val="526623804"/>
              </p:ext>
            </p:extLst>
          </p:nvPr>
        </p:nvGraphicFramePr>
        <p:xfrm>
          <a:off x="152400" y="2666648"/>
          <a:ext cx="8763000" cy="4121843"/>
        </p:xfrm>
        <a:graphic>
          <a:graphicData uri="http://schemas.openxmlformats.org/drawingml/2006/table">
            <a:tbl>
              <a:tblPr/>
              <a:tblGrid>
                <a:gridCol w="16002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1019026">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endParaRPr lang="zh-CN" altLang="en-US" sz="2800" b="1" dirty="0"/>
                    </a:p>
                  </a:txBody>
                  <a:tcPr marL="90000" marR="90000" marT="46794" marB="46794" anchor="ctr" anchorCtr="1">
                    <a:lnL w="12700" cap="flat" cmpd="sng">
                      <a:solidFill>
                        <a:srgbClr val="000000"/>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endParaRPr lang="zh-CN" altLang="en-US" sz="2800" b="1" dirty="0"/>
                    </a:p>
                  </a:txBody>
                  <a:tcPr marL="90000" marR="90000" marT="46794" marB="46794" anchor="ctr" anchorCtr="1">
                    <a:lnL w="12700" cap="flat" cmpd="sng">
                      <a:solidFill>
                        <a:schemeClr val="tx1"/>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32233">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b="1" dirty="0"/>
                    </a:p>
                  </a:txBody>
                  <a:tcPr marL="90000" marR="90000" marT="46794" marB="46794" anchor="ctr" anchorCtr="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b="1" dirty="0"/>
                    </a:p>
                    <a:p>
                      <a:pPr marL="0" lvl="0" indent="0">
                        <a:buNone/>
                      </a:pPr>
                      <a:endParaRPr lang="zh-CN" altLang="en-US" sz="2800" b="1" dirty="0"/>
                    </a:p>
                  </a:txBody>
                  <a:tcPr marL="90000" marR="90000" marT="46794" marB="46794" anchor="ctr" anchorCtr="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38073">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b="1" dirty="0"/>
                    </a:p>
                  </a:txBody>
                  <a:tcPr marL="90000" marR="90000" marT="46794" marB="46794" anchor="ctr" anchorCtr="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b="1" dirty="0"/>
                    </a:p>
                    <a:p>
                      <a:pPr marL="0" lvl="0" indent="0">
                        <a:buNone/>
                      </a:pPr>
                      <a:endParaRPr lang="zh-CN" altLang="en-US" sz="2800" b="1" dirty="0"/>
                    </a:p>
                  </a:txBody>
                  <a:tcPr marL="90000" marR="90000" marT="46794" marB="46794" anchor="ctr" anchorCtr="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32233">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b="1" dirty="0"/>
                    </a:p>
                  </a:txBody>
                  <a:tcPr marL="90000" marR="90000" marT="46794" marB="46794" anchor="ctr" anchorCtr="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b="1" dirty="0"/>
                    </a:p>
                    <a:p>
                      <a:pPr marL="0" lvl="0" indent="0">
                        <a:buNone/>
                      </a:pPr>
                      <a:endParaRPr lang="zh-CN" altLang="en-US" sz="2800" b="1" dirty="0"/>
                    </a:p>
                  </a:txBody>
                  <a:tcPr marL="90000" marR="90000" marT="46794" marB="46794" anchor="ctr" anchorCtr="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5382" name="矩形 15381"/>
          <p:cNvSpPr>
            <a:spLocks noChangeArrowheads="1"/>
          </p:cNvSpPr>
          <p:nvPr/>
        </p:nvSpPr>
        <p:spPr bwMode="auto">
          <a:xfrm>
            <a:off x="533401" y="2888692"/>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t>建筑</a:t>
            </a:r>
          </a:p>
        </p:txBody>
      </p:sp>
      <p:sp>
        <p:nvSpPr>
          <p:cNvPr id="15383" name="矩形 15382"/>
          <p:cNvSpPr>
            <a:spLocks noChangeArrowheads="1"/>
          </p:cNvSpPr>
          <p:nvPr/>
        </p:nvSpPr>
        <p:spPr bwMode="auto">
          <a:xfrm>
            <a:off x="473076" y="3804362"/>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t>文字</a:t>
            </a:r>
          </a:p>
        </p:txBody>
      </p:sp>
      <p:sp>
        <p:nvSpPr>
          <p:cNvPr id="15384" name="矩形 15383"/>
          <p:cNvSpPr>
            <a:spLocks noChangeArrowheads="1"/>
          </p:cNvSpPr>
          <p:nvPr/>
        </p:nvSpPr>
        <p:spPr bwMode="auto">
          <a:xfrm>
            <a:off x="473076" y="4870175"/>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t>历法</a:t>
            </a:r>
          </a:p>
        </p:txBody>
      </p:sp>
      <p:sp>
        <p:nvSpPr>
          <p:cNvPr id="15385" name="矩形 15384"/>
          <p:cNvSpPr>
            <a:spLocks noChangeArrowheads="1"/>
          </p:cNvSpPr>
          <p:nvPr/>
        </p:nvSpPr>
        <p:spPr bwMode="auto">
          <a:xfrm>
            <a:off x="533401" y="5938101"/>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t>医学</a:t>
            </a:r>
          </a:p>
        </p:txBody>
      </p:sp>
      <p:sp>
        <p:nvSpPr>
          <p:cNvPr id="15386" name="矩形 15385"/>
          <p:cNvSpPr>
            <a:spLocks noChangeArrowheads="1"/>
          </p:cNvSpPr>
          <p:nvPr/>
        </p:nvSpPr>
        <p:spPr bwMode="auto">
          <a:xfrm>
            <a:off x="1787526" y="2715286"/>
            <a:ext cx="56800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dirty="0">
                <a:solidFill>
                  <a:srgbClr val="0000FF"/>
                </a:solidFill>
              </a:rPr>
              <a:t>金字塔、狮身人面像</a:t>
            </a:r>
          </a:p>
        </p:txBody>
      </p:sp>
      <p:sp>
        <p:nvSpPr>
          <p:cNvPr id="15387" name="矩形 15386"/>
          <p:cNvSpPr>
            <a:spLocks noChangeArrowheads="1"/>
          </p:cNvSpPr>
          <p:nvPr/>
        </p:nvSpPr>
        <p:spPr bwMode="auto">
          <a:xfrm>
            <a:off x="1600200" y="3852519"/>
            <a:ext cx="2514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600" b="1" dirty="0">
                <a:solidFill>
                  <a:srgbClr val="0000FF"/>
                </a:solidFill>
              </a:rPr>
              <a:t>象形文字</a:t>
            </a:r>
          </a:p>
        </p:txBody>
      </p:sp>
      <p:sp>
        <p:nvSpPr>
          <p:cNvPr id="15388" name="矩形 15387"/>
          <p:cNvSpPr>
            <a:spLocks noChangeArrowheads="1"/>
          </p:cNvSpPr>
          <p:nvPr/>
        </p:nvSpPr>
        <p:spPr bwMode="auto">
          <a:xfrm>
            <a:off x="1813286" y="4897187"/>
            <a:ext cx="17428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600" b="1" dirty="0">
                <a:solidFill>
                  <a:srgbClr val="0000FF"/>
                </a:solidFill>
              </a:rPr>
              <a:t>太阳历</a:t>
            </a:r>
          </a:p>
        </p:txBody>
      </p:sp>
      <p:sp>
        <p:nvSpPr>
          <p:cNvPr id="15389" name="矩形 15388">
            <a:hlinkClick r:id="" action="ppaction://noaction"/>
          </p:cNvPr>
          <p:cNvSpPr>
            <a:spLocks noChangeArrowheads="1"/>
          </p:cNvSpPr>
          <p:nvPr/>
        </p:nvSpPr>
        <p:spPr bwMode="auto">
          <a:xfrm>
            <a:off x="1787323" y="5960512"/>
            <a:ext cx="6324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a:solidFill>
                  <a:srgbClr val="0000FF"/>
                </a:solidFill>
              </a:rPr>
              <a:t>解剖学（木乃伊）、分科治病</a:t>
            </a:r>
          </a:p>
        </p:txBody>
      </p:sp>
      <p:sp>
        <p:nvSpPr>
          <p:cNvPr id="15390" name="文本框 15389"/>
          <p:cNvSpPr txBox="1">
            <a:spLocks noChangeArrowheads="1"/>
          </p:cNvSpPr>
          <p:nvPr/>
        </p:nvSpPr>
        <p:spPr bwMode="auto">
          <a:xfrm>
            <a:off x="6228184" y="2715287"/>
            <a:ext cx="268721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800" b="1" dirty="0">
                <a:solidFill>
                  <a:srgbClr val="FF0000"/>
                </a:solidFill>
              </a:rPr>
              <a:t>金字塔是古代埃及文明的象征。</a:t>
            </a:r>
          </a:p>
        </p:txBody>
      </p:sp>
      <p:graphicFrame>
        <p:nvGraphicFramePr>
          <p:cNvPr id="20511" name="表格 20510"/>
          <p:cNvGraphicFramePr/>
          <p:nvPr/>
        </p:nvGraphicFramePr>
        <p:xfrm>
          <a:off x="152400" y="1676964"/>
          <a:ext cx="8763000" cy="989684"/>
        </p:xfrm>
        <a:graphic>
          <a:graphicData uri="http://schemas.openxmlformats.org/drawingml/2006/table">
            <a:tbl>
              <a:tblPr/>
              <a:tblGrid>
                <a:gridCol w="16002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989684">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20000"/>
                        </a:spcBef>
                        <a:buNone/>
                      </a:pPr>
                      <a:r>
                        <a:rPr lang="zh-CN" altLang="en-US" sz="3700" b="1" dirty="0">
                          <a:latin typeface="Arial" panose="020B0604020202020204" pitchFamily="34" charset="0"/>
                        </a:rPr>
                        <a:t>政治</a:t>
                      </a:r>
                    </a:p>
                  </a:txBody>
                  <a:tcPr anchor="ctr" anchorCtr="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20000"/>
                        </a:spcBef>
                        <a:buNone/>
                      </a:pPr>
                      <a:r>
                        <a:rPr lang="zh-CN" altLang="en-US" sz="5500" b="1" dirty="0">
                          <a:latin typeface="Arial" panose="020B0604020202020204" pitchFamily="34" charset="0"/>
                        </a:rPr>
                        <a:t> </a:t>
                      </a:r>
                    </a:p>
                  </a:txBody>
                  <a:tcPr anchor="ctr" anchorCtr="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5399" name="矩形 15398"/>
          <p:cNvSpPr>
            <a:spLocks noChangeArrowheads="1"/>
          </p:cNvSpPr>
          <p:nvPr/>
        </p:nvSpPr>
        <p:spPr bwMode="auto">
          <a:xfrm>
            <a:off x="1787323" y="1896508"/>
            <a:ext cx="5181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dirty="0">
                <a:solidFill>
                  <a:srgbClr val="0000FF"/>
                </a:solidFill>
              </a:rPr>
              <a:t>君主专制政体（法老）</a:t>
            </a:r>
          </a:p>
        </p:txBody>
      </p:sp>
      <p:sp>
        <p:nvSpPr>
          <p:cNvPr id="15400" name="文本框 15399"/>
          <p:cNvSpPr txBox="1">
            <a:spLocks noChangeArrowheads="1"/>
          </p:cNvSpPr>
          <p:nvPr/>
        </p:nvSpPr>
        <p:spPr bwMode="auto">
          <a:xfrm>
            <a:off x="4572000" y="4646016"/>
            <a:ext cx="43910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800" b="1" dirty="0">
                <a:solidFill>
                  <a:srgbClr val="FF0000"/>
                </a:solidFill>
              </a:rPr>
              <a:t>人类历史上第一部太阳历，突出成就之一</a:t>
            </a:r>
          </a:p>
        </p:txBody>
      </p:sp>
      <p:sp>
        <p:nvSpPr>
          <p:cNvPr id="2" name="文本框 1"/>
          <p:cNvSpPr txBox="1">
            <a:spLocks noChangeArrowheads="1"/>
          </p:cNvSpPr>
          <p:nvPr/>
        </p:nvSpPr>
        <p:spPr bwMode="auto">
          <a:xfrm>
            <a:off x="4953000" y="3944764"/>
            <a:ext cx="3877816" cy="53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800" b="1" dirty="0">
                <a:solidFill>
                  <a:srgbClr val="FF0000"/>
                </a:solidFill>
              </a:rPr>
              <a:t>世界上最早的文字之一</a:t>
            </a:r>
          </a:p>
        </p:txBody>
      </p:sp>
    </p:spTree>
    <p:extLst>
      <p:ext uri="{BB962C8B-B14F-4D97-AF65-F5344CB8AC3E}">
        <p14:creationId xmlns:p14="http://schemas.microsoft.com/office/powerpoint/2010/main" val="40975744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82"/>
                                        </p:tgtEl>
                                        <p:attrNameLst>
                                          <p:attrName>style.visibility</p:attrName>
                                        </p:attrNameLst>
                                      </p:cBhvr>
                                      <p:to>
                                        <p:strVal val="visible"/>
                                      </p:to>
                                    </p:set>
                                    <p:animEffect transition="in" filter="blinds(horizontal)">
                                      <p:cBhvr>
                                        <p:cTn id="7" dur="500"/>
                                        <p:tgtEl>
                                          <p:spTgt spid="1538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383"/>
                                        </p:tgtEl>
                                        <p:attrNameLst>
                                          <p:attrName>style.visibility</p:attrName>
                                        </p:attrNameLst>
                                      </p:cBhvr>
                                      <p:to>
                                        <p:strVal val="visible"/>
                                      </p:to>
                                    </p:set>
                                    <p:animEffect transition="in" filter="blinds(horizontal)">
                                      <p:cBhvr>
                                        <p:cTn id="10" dur="500"/>
                                        <p:tgtEl>
                                          <p:spTgt spid="1538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5384"/>
                                        </p:tgtEl>
                                        <p:attrNameLst>
                                          <p:attrName>style.visibility</p:attrName>
                                        </p:attrNameLst>
                                      </p:cBhvr>
                                      <p:to>
                                        <p:strVal val="visible"/>
                                      </p:to>
                                    </p:set>
                                    <p:animEffect transition="in" filter="blinds(horizontal)">
                                      <p:cBhvr>
                                        <p:cTn id="13" dur="500"/>
                                        <p:tgtEl>
                                          <p:spTgt spid="1538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5385"/>
                                        </p:tgtEl>
                                        <p:attrNameLst>
                                          <p:attrName>style.visibility</p:attrName>
                                        </p:attrNameLst>
                                      </p:cBhvr>
                                      <p:to>
                                        <p:strVal val="visible"/>
                                      </p:to>
                                    </p:set>
                                    <p:animEffect transition="in" filter="blinds(horizontal)">
                                      <p:cBhvr>
                                        <p:cTn id="16" dur="500"/>
                                        <p:tgtEl>
                                          <p:spTgt spid="1538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15399"/>
                                        </p:tgtEl>
                                        <p:attrNameLst>
                                          <p:attrName>style.visibility</p:attrName>
                                        </p:attrNameLst>
                                      </p:cBhvr>
                                      <p:to>
                                        <p:strVal val="visible"/>
                                      </p:to>
                                    </p:set>
                                    <p:animEffect transition="in" filter="blinds(horizontal)">
                                      <p:cBhvr>
                                        <p:cTn id="21" dur="500"/>
                                        <p:tgtEl>
                                          <p:spTgt spid="1539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5386"/>
                                        </p:tgtEl>
                                        <p:attrNameLst>
                                          <p:attrName>style.visibility</p:attrName>
                                        </p:attrNameLst>
                                      </p:cBhvr>
                                      <p:to>
                                        <p:strVal val="visible"/>
                                      </p:to>
                                    </p:set>
                                    <p:animEffect transition="in" filter="blinds(horizontal)">
                                      <p:cBhvr>
                                        <p:cTn id="26" dur="500"/>
                                        <p:tgtEl>
                                          <p:spTgt spid="1538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390"/>
                                        </p:tgtEl>
                                        <p:attrNameLst>
                                          <p:attrName>style.visibility</p:attrName>
                                        </p:attrNameLst>
                                      </p:cBhvr>
                                      <p:to>
                                        <p:strVal val="visible"/>
                                      </p:to>
                                    </p:set>
                                    <p:anim calcmode="lin" valueType="num">
                                      <p:cBhvr additive="base">
                                        <p:cTn id="31" dur="500" fill="hold"/>
                                        <p:tgtEl>
                                          <p:spTgt spid="15390"/>
                                        </p:tgtEl>
                                        <p:attrNameLst>
                                          <p:attrName>ppt_x</p:attrName>
                                        </p:attrNameLst>
                                      </p:cBhvr>
                                      <p:tavLst>
                                        <p:tav tm="0">
                                          <p:val>
                                            <p:strVal val="#ppt_x"/>
                                          </p:val>
                                        </p:tav>
                                        <p:tav tm="100000">
                                          <p:val>
                                            <p:strVal val="#ppt_x"/>
                                          </p:val>
                                        </p:tav>
                                      </p:tavLst>
                                    </p:anim>
                                    <p:anim calcmode="lin" valueType="num">
                                      <p:cBhvr additive="base">
                                        <p:cTn id="32" dur="500" fill="hold"/>
                                        <p:tgtEl>
                                          <p:spTgt spid="15390"/>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5387"/>
                                        </p:tgtEl>
                                        <p:attrNameLst>
                                          <p:attrName>style.visibility</p:attrName>
                                        </p:attrNameLst>
                                      </p:cBhvr>
                                      <p:to>
                                        <p:strVal val="visible"/>
                                      </p:to>
                                    </p:set>
                                    <p:animEffect transition="in" filter="blinds(horizontal)">
                                      <p:cBhvr>
                                        <p:cTn id="37" dur="500"/>
                                        <p:tgtEl>
                                          <p:spTgt spid="1538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linds(horizontal)">
                                      <p:cBhvr>
                                        <p:cTn id="42" dur="500"/>
                                        <p:tgtEl>
                                          <p:spTgt spid="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5388"/>
                                        </p:tgtEl>
                                        <p:attrNameLst>
                                          <p:attrName>style.visibility</p:attrName>
                                        </p:attrNameLst>
                                      </p:cBhvr>
                                      <p:to>
                                        <p:strVal val="visible"/>
                                      </p:to>
                                    </p:set>
                                    <p:animEffect transition="in" filter="blinds(horizontal)">
                                      <p:cBhvr>
                                        <p:cTn id="47" dur="500"/>
                                        <p:tgtEl>
                                          <p:spTgt spid="1538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5400"/>
                                        </p:tgtEl>
                                        <p:attrNameLst>
                                          <p:attrName>style.visibility</p:attrName>
                                        </p:attrNameLst>
                                      </p:cBhvr>
                                      <p:to>
                                        <p:strVal val="visible"/>
                                      </p:to>
                                    </p:set>
                                    <p:anim calcmode="lin" valueType="num">
                                      <p:cBhvr additive="base">
                                        <p:cTn id="52" dur="500" fill="hold"/>
                                        <p:tgtEl>
                                          <p:spTgt spid="15400"/>
                                        </p:tgtEl>
                                        <p:attrNameLst>
                                          <p:attrName>ppt_x</p:attrName>
                                        </p:attrNameLst>
                                      </p:cBhvr>
                                      <p:tavLst>
                                        <p:tav tm="0">
                                          <p:val>
                                            <p:strVal val="#ppt_x"/>
                                          </p:val>
                                        </p:tav>
                                        <p:tav tm="100000">
                                          <p:val>
                                            <p:strVal val="#ppt_x"/>
                                          </p:val>
                                        </p:tav>
                                      </p:tavLst>
                                    </p:anim>
                                    <p:anim calcmode="lin" valueType="num">
                                      <p:cBhvr additive="base">
                                        <p:cTn id="53" dur="500" fill="hold"/>
                                        <p:tgtEl>
                                          <p:spTgt spid="15400"/>
                                        </p:tgtEl>
                                        <p:attrNameLst>
                                          <p:attrName>ppt_y</p:attrName>
                                        </p:attrNameLst>
                                      </p:cBhvr>
                                      <p:tavLst>
                                        <p:tav tm="0">
                                          <p:val>
                                            <p:strVal val="1+#ppt_h/2"/>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5389"/>
                                        </p:tgtEl>
                                        <p:attrNameLst>
                                          <p:attrName>style.visibility</p:attrName>
                                        </p:attrNameLst>
                                      </p:cBhvr>
                                      <p:to>
                                        <p:strVal val="visible"/>
                                      </p:to>
                                    </p:set>
                                    <p:animEffect transition="in" filter="blinds(horizontal)">
                                      <p:cBhvr>
                                        <p:cTn id="58" dur="500"/>
                                        <p:tgtEl>
                                          <p:spTgt spid="15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2" grpId="0"/>
      <p:bldP spid="15383" grpId="0"/>
      <p:bldP spid="15384" grpId="0"/>
      <p:bldP spid="15385" grpId="0"/>
      <p:bldP spid="15386" grpId="0"/>
      <p:bldP spid="15387" grpId="0"/>
      <p:bldP spid="15388" grpId="0"/>
      <p:bldP spid="15389" grpId="0"/>
      <p:bldP spid="15390" grpId="0"/>
      <p:bldP spid="15400"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 Box 4"/>
          <p:cNvSpPr txBox="1">
            <a:spLocks noChangeArrowheads="1"/>
          </p:cNvSpPr>
          <p:nvPr/>
        </p:nvSpPr>
        <p:spPr bwMode="auto">
          <a:xfrm>
            <a:off x="458789" y="850113"/>
            <a:ext cx="3932237"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en-US" b="1">
              <a:solidFill>
                <a:srgbClr val="FF0000"/>
              </a:solidFill>
              <a:ea typeface="黑体" pitchFamily="49" charset="-122"/>
            </a:endParaRPr>
          </a:p>
          <a:p>
            <a:r>
              <a:rPr lang="zh-CN" altLang="en-US" b="1">
                <a:ea typeface="黑体" pitchFamily="49" charset="-122"/>
              </a:rPr>
              <a:t>①制定依据：</a:t>
            </a:r>
          </a:p>
          <a:p>
            <a:endParaRPr lang="zh-CN" altLang="en-US" b="1">
              <a:ea typeface="黑体" pitchFamily="49" charset="-122"/>
            </a:endParaRPr>
          </a:p>
          <a:p>
            <a:endParaRPr lang="zh-CN" altLang="en-US" b="1">
              <a:ea typeface="黑体" pitchFamily="49" charset="-122"/>
            </a:endParaRPr>
          </a:p>
          <a:p>
            <a:r>
              <a:rPr lang="zh-CN" altLang="en-US" b="1">
                <a:ea typeface="黑体" pitchFamily="49" charset="-122"/>
              </a:rPr>
              <a:t>②基本内容：</a:t>
            </a:r>
          </a:p>
          <a:p>
            <a:endParaRPr lang="zh-CN" altLang="en-US" b="1">
              <a:ea typeface="黑体" pitchFamily="49" charset="-122"/>
            </a:endParaRPr>
          </a:p>
          <a:p>
            <a:endParaRPr lang="zh-CN" altLang="en-US" b="1">
              <a:ea typeface="黑体" pitchFamily="49" charset="-122"/>
            </a:endParaRPr>
          </a:p>
          <a:p>
            <a:endParaRPr lang="zh-CN" altLang="en-US" b="1">
              <a:ea typeface="黑体" pitchFamily="49" charset="-122"/>
            </a:endParaRPr>
          </a:p>
          <a:p>
            <a:endParaRPr lang="zh-CN" altLang="en-US" b="1">
              <a:ea typeface="黑体" pitchFamily="49" charset="-122"/>
            </a:endParaRPr>
          </a:p>
          <a:p>
            <a:endParaRPr lang="zh-CN" altLang="en-US" b="1">
              <a:ea typeface="黑体" pitchFamily="49" charset="-122"/>
            </a:endParaRPr>
          </a:p>
          <a:p>
            <a:r>
              <a:rPr lang="zh-CN" altLang="en-US" b="1">
                <a:ea typeface="黑体" pitchFamily="49" charset="-122"/>
              </a:rPr>
              <a:t>③地位：</a:t>
            </a:r>
          </a:p>
          <a:p>
            <a:endParaRPr lang="zh-CN" altLang="en-US" b="1">
              <a:ea typeface="黑体" pitchFamily="49" charset="-122"/>
            </a:endParaRPr>
          </a:p>
          <a:p>
            <a:endParaRPr lang="zh-CN" altLang="en-US" b="1">
              <a:latin typeface="宋体" pitchFamily="2" charset="-122"/>
              <a:ea typeface="黑体" pitchFamily="49" charset="-122"/>
            </a:endParaRPr>
          </a:p>
          <a:p>
            <a:endParaRPr lang="zh-CN" altLang="en-US" b="1">
              <a:latin typeface="宋体" pitchFamily="2" charset="-122"/>
              <a:ea typeface="黑体" pitchFamily="49" charset="-122"/>
            </a:endParaRPr>
          </a:p>
          <a:p>
            <a:endParaRPr lang="zh-CN" altLang="en-US" b="1">
              <a:latin typeface="宋体" pitchFamily="2" charset="-122"/>
              <a:ea typeface="黑体" pitchFamily="49" charset="-122"/>
            </a:endParaRPr>
          </a:p>
          <a:p>
            <a:r>
              <a:rPr lang="zh-CN" altLang="en-US" b="1">
                <a:latin typeface="宋体" pitchFamily="2" charset="-122"/>
                <a:ea typeface="黑体" pitchFamily="49" charset="-122"/>
              </a:rPr>
              <a:t>④影响：</a:t>
            </a:r>
            <a:r>
              <a:rPr lang="zh-CN" altLang="en-US" b="1">
                <a:latin typeface="宋体" pitchFamily="2" charset="-122"/>
              </a:rPr>
              <a:t> </a:t>
            </a:r>
          </a:p>
        </p:txBody>
      </p:sp>
      <p:sp>
        <p:nvSpPr>
          <p:cNvPr id="86021" name="Text Box 5"/>
          <p:cNvSpPr txBox="1">
            <a:spLocks noChangeArrowheads="1"/>
          </p:cNvSpPr>
          <p:nvPr/>
        </p:nvSpPr>
        <p:spPr bwMode="auto">
          <a:xfrm>
            <a:off x="2286000" y="1184236"/>
            <a:ext cx="55451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100" b="1">
                <a:latin typeface="黑体" pitchFamily="49" charset="-122"/>
                <a:ea typeface="黑体" pitchFamily="49" charset="-122"/>
              </a:rPr>
              <a:t>按照</a:t>
            </a:r>
            <a:r>
              <a:rPr lang="zh-CN" altLang="en-US" sz="2100" b="1">
                <a:solidFill>
                  <a:srgbClr val="FF0000"/>
                </a:solidFill>
                <a:latin typeface="黑体" pitchFamily="49" charset="-122"/>
                <a:ea typeface="黑体" pitchFamily="49" charset="-122"/>
              </a:rPr>
              <a:t>尼罗河</a:t>
            </a:r>
            <a:r>
              <a:rPr lang="zh-CN" altLang="en-US" sz="2100" b="1">
                <a:latin typeface="黑体" pitchFamily="49" charset="-122"/>
                <a:ea typeface="黑体" pitchFamily="49" charset="-122"/>
              </a:rPr>
              <a:t>的涨落和农作物的生长规律。</a:t>
            </a:r>
            <a:endParaRPr lang="zh-CN" altLang="en-US" sz="2100" b="1">
              <a:solidFill>
                <a:srgbClr val="000099"/>
              </a:solidFill>
              <a:latin typeface="黑体" pitchFamily="49" charset="-122"/>
              <a:ea typeface="黑体" pitchFamily="49" charset="-122"/>
            </a:endParaRPr>
          </a:p>
        </p:txBody>
      </p:sp>
      <p:sp>
        <p:nvSpPr>
          <p:cNvPr id="86022" name="Text Box 6"/>
          <p:cNvSpPr txBox="1">
            <a:spLocks noChangeArrowheads="1"/>
          </p:cNvSpPr>
          <p:nvPr/>
        </p:nvSpPr>
        <p:spPr bwMode="auto">
          <a:xfrm>
            <a:off x="1878014" y="2072414"/>
            <a:ext cx="5722937"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100" b="1">
                <a:latin typeface="黑体" pitchFamily="49" charset="-122"/>
                <a:ea typeface="黑体" pitchFamily="49" charset="-122"/>
              </a:rPr>
              <a:t>一年分</a:t>
            </a:r>
            <a:r>
              <a:rPr lang="en-US" altLang="zh-CN" sz="2100" b="1">
                <a:solidFill>
                  <a:srgbClr val="FF0000"/>
                </a:solidFill>
                <a:latin typeface="黑体" pitchFamily="49" charset="-122"/>
                <a:ea typeface="黑体" pitchFamily="49" charset="-122"/>
              </a:rPr>
              <a:t>3</a:t>
            </a:r>
            <a:r>
              <a:rPr lang="zh-CN" altLang="en-US" sz="2100" b="1">
                <a:solidFill>
                  <a:srgbClr val="FF0000"/>
                </a:solidFill>
                <a:latin typeface="黑体" pitchFamily="49" charset="-122"/>
                <a:ea typeface="黑体" pitchFamily="49" charset="-122"/>
              </a:rPr>
              <a:t>个季节</a:t>
            </a:r>
            <a:r>
              <a:rPr lang="zh-CN" altLang="en-US" sz="2100" b="1">
                <a:latin typeface="黑体" pitchFamily="49" charset="-122"/>
                <a:ea typeface="黑体" pitchFamily="49" charset="-122"/>
              </a:rPr>
              <a:t>，</a:t>
            </a:r>
            <a:r>
              <a:rPr lang="zh-CN" altLang="en-US" sz="2100" b="1">
                <a:latin typeface="黑体" pitchFamily="49" charset="-122"/>
                <a:ea typeface="黑体" pitchFamily="49" charset="-122"/>
                <a:sym typeface="宋体" pitchFamily="2" charset="-122"/>
              </a:rPr>
              <a:t>泛滥季、播种季、收获季，</a:t>
            </a:r>
            <a:r>
              <a:rPr lang="zh-CN" altLang="en-US" sz="2100" b="1">
                <a:latin typeface="黑体" pitchFamily="49" charset="-122"/>
                <a:ea typeface="黑体" pitchFamily="49" charset="-122"/>
              </a:rPr>
              <a:t>每季4个月，每月30天，岁末加上5天宗教节日，一年365天。</a:t>
            </a:r>
            <a:endParaRPr lang="zh-CN" altLang="en-US" sz="2100" b="1">
              <a:solidFill>
                <a:srgbClr val="000099"/>
              </a:solidFill>
              <a:latin typeface="黑体" pitchFamily="49" charset="-122"/>
              <a:ea typeface="黑体" pitchFamily="49" charset="-122"/>
            </a:endParaRPr>
          </a:p>
        </p:txBody>
      </p:sp>
      <p:sp>
        <p:nvSpPr>
          <p:cNvPr id="86023" name="Text Box 7"/>
          <p:cNvSpPr txBox="1">
            <a:spLocks noChangeArrowheads="1"/>
          </p:cNvSpPr>
          <p:nvPr/>
        </p:nvSpPr>
        <p:spPr bwMode="auto">
          <a:xfrm>
            <a:off x="1670051" y="4447233"/>
            <a:ext cx="525462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100" b="1">
                <a:solidFill>
                  <a:srgbClr val="FF0000"/>
                </a:solidFill>
                <a:latin typeface="黑体" pitchFamily="49" charset="-122"/>
                <a:ea typeface="黑体" pitchFamily="49" charset="-122"/>
              </a:rPr>
              <a:t>人类历史上第一部太阳历。</a:t>
            </a:r>
          </a:p>
        </p:txBody>
      </p:sp>
      <p:sp>
        <p:nvSpPr>
          <p:cNvPr id="86024" name="Text Box 8"/>
          <p:cNvSpPr txBox="1">
            <a:spLocks noChangeArrowheads="1"/>
          </p:cNvSpPr>
          <p:nvPr/>
        </p:nvSpPr>
        <p:spPr bwMode="auto">
          <a:xfrm>
            <a:off x="1587501" y="6217243"/>
            <a:ext cx="57197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100" b="1">
                <a:solidFill>
                  <a:srgbClr val="000099"/>
                </a:solidFill>
                <a:latin typeface="黑体" pitchFamily="49" charset="-122"/>
                <a:ea typeface="黑体" pitchFamily="49" charset="-122"/>
              </a:rPr>
              <a:t>罗马历法、今天的</a:t>
            </a:r>
            <a:r>
              <a:rPr lang="zh-CN" altLang="en-US" sz="2100" b="1">
                <a:solidFill>
                  <a:srgbClr val="FF0000"/>
                </a:solidFill>
                <a:latin typeface="黑体" pitchFamily="49" charset="-122"/>
                <a:ea typeface="黑体" pitchFamily="49" charset="-122"/>
              </a:rPr>
              <a:t>公历</a:t>
            </a:r>
            <a:r>
              <a:rPr lang="zh-CN" altLang="en-US" sz="2100" b="1">
                <a:solidFill>
                  <a:srgbClr val="000099"/>
                </a:solidFill>
                <a:latin typeface="黑体" pitchFamily="49" charset="-122"/>
                <a:ea typeface="黑体" pitchFamily="49" charset="-122"/>
              </a:rPr>
              <a:t>，都源于此。</a:t>
            </a:r>
          </a:p>
        </p:txBody>
      </p:sp>
      <p:sp>
        <p:nvSpPr>
          <p:cNvPr id="36875" name="Text Box 11"/>
          <p:cNvSpPr txBox="1"/>
          <p:nvPr/>
        </p:nvSpPr>
        <p:spPr>
          <a:xfrm>
            <a:off x="1323975" y="3605579"/>
            <a:ext cx="5233988" cy="328986"/>
          </a:xfrm>
          <a:prstGeom prst="rect">
            <a:avLst/>
          </a:prstGeom>
          <a:noFill/>
          <a:ln w="9525">
            <a:noFill/>
          </a:ln>
        </p:spPr>
        <p:txBody>
          <a:bodyPr lIns="51485" tIns="25742" rIns="51485" bIns="25742">
            <a:spAutoFit/>
          </a:bodyPr>
          <a:lstStyle/>
          <a:p>
            <a:pPr defTabSz="685800" eaLnBrk="0" hangingPunct="0">
              <a:spcBef>
                <a:spcPct val="50000"/>
              </a:spcBef>
              <a:buFontTx/>
              <a:buNone/>
              <a:defRPr/>
            </a:pPr>
            <a:r>
              <a:rPr lang="zh-CN" altLang="en-US" b="1" noProof="1">
                <a:solidFill>
                  <a:srgbClr val="6600CC"/>
                </a:solidFill>
                <a:effectLst>
                  <a:outerShdw blurRad="38100" dist="38100" dir="2700000">
                    <a:srgbClr val="C0C0C0"/>
                  </a:outerShdw>
                </a:effectLst>
                <a:ea typeface="黑体" panose="02010600030101010101" pitchFamily="49" charset="-122"/>
              </a:rPr>
              <a:t>这生动反映了天文历法与农业生产的密切关系</a:t>
            </a:r>
          </a:p>
        </p:txBody>
      </p:sp>
      <p:sp>
        <p:nvSpPr>
          <p:cNvPr id="7176" name="文本框 2"/>
          <p:cNvSpPr txBox="1"/>
          <p:nvPr/>
        </p:nvSpPr>
        <p:spPr>
          <a:xfrm>
            <a:off x="127001" y="173406"/>
            <a:ext cx="7280275" cy="508601"/>
          </a:xfrm>
          <a:prstGeom prst="rect">
            <a:avLst/>
          </a:prstGeom>
          <a:noFill/>
          <a:ln w="9525">
            <a:noFill/>
          </a:ln>
        </p:spPr>
        <p:txBody>
          <a:bodyPr>
            <a:spAutoFit/>
          </a:bodyPr>
          <a:lstStyle/>
          <a:p>
            <a:r>
              <a:rPr lang="en-US" altLang="zh-CN" sz="2705" b="1" noProof="1">
                <a:ea typeface="黑体" panose="02010600030101010101" pitchFamily="49" charset="-122"/>
              </a:rPr>
              <a:t>1.</a:t>
            </a:r>
            <a:r>
              <a:rPr lang="zh-CN" altLang="en-US" sz="2705" b="1" noProof="1">
                <a:ea typeface="黑体" panose="02010600030101010101" pitchFamily="49" charset="-122"/>
              </a:rPr>
              <a:t>历法：</a:t>
            </a:r>
            <a:r>
              <a:rPr lang="zh-CN" altLang="en-US" sz="2705" b="1" noProof="1">
                <a:solidFill>
                  <a:srgbClr val="FF0000"/>
                </a:solidFill>
                <a:ea typeface="黑体" panose="02010600030101010101" pitchFamily="49" charset="-122"/>
              </a:rPr>
              <a:t>太阳历</a:t>
            </a:r>
          </a:p>
        </p:txBody>
      </p:sp>
      <p:sp>
        <p:nvSpPr>
          <p:cNvPr id="37893" name="Text Box 13"/>
          <p:cNvSpPr txBox="1">
            <a:spLocks noChangeArrowheads="1"/>
          </p:cNvSpPr>
          <p:nvPr/>
        </p:nvSpPr>
        <p:spPr bwMode="auto">
          <a:xfrm>
            <a:off x="1323975" y="5276198"/>
            <a:ext cx="2000250" cy="3751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1485" tIns="25742" rIns="51485" bIns="25742">
            <a:spAutoFit/>
          </a:bodyPr>
          <a:lstStyle>
            <a:lvl1pPr defTabSz="685800">
              <a:defRPr>
                <a:solidFill>
                  <a:schemeClr val="tx1"/>
                </a:solidFill>
                <a:latin typeface="Arial" pitchFamily="34" charset="0"/>
                <a:ea typeface="宋体" pitchFamily="2" charset="-122"/>
              </a:defRPr>
            </a:lvl1pPr>
            <a:lvl2pPr defTabSz="685800">
              <a:defRPr>
                <a:solidFill>
                  <a:schemeClr val="tx1"/>
                </a:solidFill>
                <a:latin typeface="Arial" pitchFamily="34" charset="0"/>
                <a:ea typeface="宋体" pitchFamily="2" charset="-122"/>
              </a:defRPr>
            </a:lvl2pPr>
            <a:lvl3pPr defTabSz="685800">
              <a:defRPr>
                <a:solidFill>
                  <a:schemeClr val="tx1"/>
                </a:solidFill>
                <a:latin typeface="Arial" pitchFamily="34" charset="0"/>
                <a:ea typeface="宋体" pitchFamily="2" charset="-122"/>
              </a:defRPr>
            </a:lvl3pPr>
            <a:lvl4pPr defTabSz="685800">
              <a:defRPr>
                <a:solidFill>
                  <a:schemeClr val="tx1"/>
                </a:solidFill>
                <a:latin typeface="Arial" pitchFamily="34" charset="0"/>
                <a:ea typeface="宋体" pitchFamily="2" charset="-122"/>
              </a:defRPr>
            </a:lvl4pPr>
            <a:lvl5pPr defTabSz="685800">
              <a:defRPr>
                <a:solidFill>
                  <a:schemeClr val="tx1"/>
                </a:solidFill>
                <a:latin typeface="Arial" pitchFamily="34" charset="0"/>
                <a:ea typeface="宋体" pitchFamily="2" charset="-122"/>
              </a:defRPr>
            </a:lvl5pPr>
            <a:lvl6pPr defTabSz="6858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defTabSz="6858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defTabSz="6858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defTabSz="6858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r>
              <a:rPr lang="zh-CN" altLang="en-US" sz="2100" b="1">
                <a:solidFill>
                  <a:srgbClr val="000099"/>
                </a:solidFill>
                <a:latin typeface="黑体" pitchFamily="49" charset="-122"/>
                <a:ea typeface="黑体" pitchFamily="49" charset="-122"/>
              </a:rPr>
              <a:t>埃及太阳历</a:t>
            </a:r>
            <a:endParaRPr lang="zh-CN" altLang="en-US" sz="2100" b="1">
              <a:solidFill>
                <a:srgbClr val="0000FF"/>
              </a:solidFill>
              <a:latin typeface="Times New Roman" pitchFamily="18" charset="0"/>
              <a:ea typeface="华文新魏" pitchFamily="2" charset="-122"/>
            </a:endParaRPr>
          </a:p>
        </p:txBody>
      </p:sp>
      <p:sp>
        <p:nvSpPr>
          <p:cNvPr id="37894" name="AutoShape 14"/>
          <p:cNvSpPr/>
          <p:nvPr/>
        </p:nvSpPr>
        <p:spPr>
          <a:xfrm>
            <a:off x="2773363" y="5398851"/>
            <a:ext cx="550862" cy="253765"/>
          </a:xfrm>
          <a:prstGeom prst="rightArrow">
            <a:avLst>
              <a:gd name="adj1" fmla="val 50000"/>
              <a:gd name="adj2" fmla="val 71659"/>
            </a:avLst>
          </a:prstGeom>
          <a:solidFill>
            <a:srgbClr val="FFFF00"/>
          </a:solidFill>
          <a:ln w="9525" cap="flat" cmpd="sng">
            <a:solidFill>
              <a:schemeClr val="tx1"/>
            </a:solidFill>
            <a:prstDash val="solid"/>
            <a:miter/>
            <a:headEnd type="none" w="med" len="med"/>
            <a:tailEnd type="none" w="med" len="med"/>
          </a:ln>
        </p:spPr>
        <p:txBody>
          <a:bodyPr wrap="none" lIns="51485" tIns="25742" rIns="51485" bIns="25742" anchor="ctr"/>
          <a:lstStyle/>
          <a:p>
            <a:pPr defTabSz="685800" eaLnBrk="0" hangingPunct="0"/>
            <a:endParaRPr lang="zh-CN" altLang="en-US" sz="1050" noProof="1"/>
          </a:p>
        </p:txBody>
      </p:sp>
      <p:sp>
        <p:nvSpPr>
          <p:cNvPr id="37895" name="Text Box 15"/>
          <p:cNvSpPr txBox="1">
            <a:spLocks noChangeArrowheads="1"/>
          </p:cNvSpPr>
          <p:nvPr/>
        </p:nvSpPr>
        <p:spPr bwMode="auto">
          <a:xfrm>
            <a:off x="3430588" y="5276198"/>
            <a:ext cx="1731962" cy="3751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1485" tIns="25742" rIns="51485" bIns="25742">
            <a:spAutoFit/>
          </a:bodyPr>
          <a:lstStyle>
            <a:lvl1pPr defTabSz="685800">
              <a:defRPr>
                <a:solidFill>
                  <a:schemeClr val="tx1"/>
                </a:solidFill>
                <a:latin typeface="Arial" pitchFamily="34" charset="0"/>
                <a:ea typeface="宋体" pitchFamily="2" charset="-122"/>
              </a:defRPr>
            </a:lvl1pPr>
            <a:lvl2pPr defTabSz="685800">
              <a:defRPr>
                <a:solidFill>
                  <a:schemeClr val="tx1"/>
                </a:solidFill>
                <a:latin typeface="Arial" pitchFamily="34" charset="0"/>
                <a:ea typeface="宋体" pitchFamily="2" charset="-122"/>
              </a:defRPr>
            </a:lvl2pPr>
            <a:lvl3pPr defTabSz="685800">
              <a:defRPr>
                <a:solidFill>
                  <a:schemeClr val="tx1"/>
                </a:solidFill>
                <a:latin typeface="Arial" pitchFamily="34" charset="0"/>
                <a:ea typeface="宋体" pitchFamily="2" charset="-122"/>
              </a:defRPr>
            </a:lvl3pPr>
            <a:lvl4pPr defTabSz="685800">
              <a:defRPr>
                <a:solidFill>
                  <a:schemeClr val="tx1"/>
                </a:solidFill>
                <a:latin typeface="Arial" pitchFamily="34" charset="0"/>
                <a:ea typeface="宋体" pitchFamily="2" charset="-122"/>
              </a:defRPr>
            </a:lvl4pPr>
            <a:lvl5pPr defTabSz="685800">
              <a:defRPr>
                <a:solidFill>
                  <a:schemeClr val="tx1"/>
                </a:solidFill>
                <a:latin typeface="Arial" pitchFamily="34" charset="0"/>
                <a:ea typeface="宋体" pitchFamily="2" charset="-122"/>
              </a:defRPr>
            </a:lvl5pPr>
            <a:lvl6pPr defTabSz="6858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defTabSz="6858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defTabSz="6858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defTabSz="6858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r>
              <a:rPr lang="zh-CN" altLang="en-US" sz="2100" b="1">
                <a:solidFill>
                  <a:srgbClr val="000099"/>
                </a:solidFill>
                <a:latin typeface="黑体" pitchFamily="49" charset="-122"/>
                <a:ea typeface="黑体" pitchFamily="49" charset="-122"/>
              </a:rPr>
              <a:t>罗马历法</a:t>
            </a:r>
            <a:endParaRPr lang="zh-CN" altLang="en-US" sz="2100" b="1">
              <a:solidFill>
                <a:schemeClr val="hlink"/>
              </a:solidFill>
              <a:latin typeface="Times New Roman" pitchFamily="18" charset="0"/>
              <a:ea typeface="华文新魏" pitchFamily="2" charset="-122"/>
            </a:endParaRPr>
          </a:p>
        </p:txBody>
      </p:sp>
      <p:sp>
        <p:nvSpPr>
          <p:cNvPr id="4" name="AutoShape 14"/>
          <p:cNvSpPr/>
          <p:nvPr/>
        </p:nvSpPr>
        <p:spPr>
          <a:xfrm>
            <a:off x="4611688" y="5398852"/>
            <a:ext cx="550862" cy="255879"/>
          </a:xfrm>
          <a:prstGeom prst="rightArrow">
            <a:avLst>
              <a:gd name="adj1" fmla="val 50000"/>
              <a:gd name="adj2" fmla="val 71659"/>
            </a:avLst>
          </a:prstGeom>
          <a:solidFill>
            <a:srgbClr val="FFFF00"/>
          </a:solidFill>
          <a:ln w="9525" cap="flat" cmpd="sng">
            <a:solidFill>
              <a:schemeClr val="tx1"/>
            </a:solidFill>
            <a:prstDash val="solid"/>
            <a:miter/>
            <a:headEnd type="none" w="med" len="med"/>
            <a:tailEnd type="none" w="med" len="med"/>
          </a:ln>
        </p:spPr>
        <p:txBody>
          <a:bodyPr wrap="none" lIns="51485" tIns="25742" rIns="51485" bIns="25742" anchor="ctr"/>
          <a:lstStyle/>
          <a:p>
            <a:pPr defTabSz="685800" eaLnBrk="0" hangingPunct="0"/>
            <a:endParaRPr lang="zh-CN" altLang="en-US" sz="1050" noProof="1"/>
          </a:p>
        </p:txBody>
      </p:sp>
      <p:sp>
        <p:nvSpPr>
          <p:cNvPr id="37897" name="Text Box 17"/>
          <p:cNvSpPr txBox="1">
            <a:spLocks noChangeArrowheads="1"/>
          </p:cNvSpPr>
          <p:nvPr/>
        </p:nvSpPr>
        <p:spPr bwMode="auto">
          <a:xfrm>
            <a:off x="5283201" y="5278313"/>
            <a:ext cx="1857375" cy="3751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1485" tIns="25742" rIns="51485" bIns="25742">
            <a:spAutoFit/>
          </a:bodyPr>
          <a:lstStyle>
            <a:lvl1pPr defTabSz="685800">
              <a:defRPr>
                <a:solidFill>
                  <a:schemeClr val="tx1"/>
                </a:solidFill>
                <a:latin typeface="Arial" pitchFamily="34" charset="0"/>
                <a:ea typeface="宋体" pitchFamily="2" charset="-122"/>
              </a:defRPr>
            </a:lvl1pPr>
            <a:lvl2pPr defTabSz="685800">
              <a:defRPr>
                <a:solidFill>
                  <a:schemeClr val="tx1"/>
                </a:solidFill>
                <a:latin typeface="Arial" pitchFamily="34" charset="0"/>
                <a:ea typeface="宋体" pitchFamily="2" charset="-122"/>
              </a:defRPr>
            </a:lvl2pPr>
            <a:lvl3pPr defTabSz="685800">
              <a:defRPr>
                <a:solidFill>
                  <a:schemeClr val="tx1"/>
                </a:solidFill>
                <a:latin typeface="Arial" pitchFamily="34" charset="0"/>
                <a:ea typeface="宋体" pitchFamily="2" charset="-122"/>
              </a:defRPr>
            </a:lvl3pPr>
            <a:lvl4pPr defTabSz="685800">
              <a:defRPr>
                <a:solidFill>
                  <a:schemeClr val="tx1"/>
                </a:solidFill>
                <a:latin typeface="Arial" pitchFamily="34" charset="0"/>
                <a:ea typeface="宋体" pitchFamily="2" charset="-122"/>
              </a:defRPr>
            </a:lvl4pPr>
            <a:lvl5pPr defTabSz="685800">
              <a:defRPr>
                <a:solidFill>
                  <a:schemeClr val="tx1"/>
                </a:solidFill>
                <a:latin typeface="Arial" pitchFamily="34" charset="0"/>
                <a:ea typeface="宋体" pitchFamily="2" charset="-122"/>
              </a:defRPr>
            </a:lvl5pPr>
            <a:lvl6pPr defTabSz="6858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defTabSz="6858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defTabSz="6858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defTabSz="6858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r>
              <a:rPr lang="zh-CN" altLang="en-US" sz="2100" b="1">
                <a:solidFill>
                  <a:srgbClr val="000099"/>
                </a:solidFill>
                <a:latin typeface="黑体" pitchFamily="49" charset="-122"/>
                <a:ea typeface="黑体" pitchFamily="49" charset="-122"/>
              </a:rPr>
              <a:t>现行公历</a:t>
            </a:r>
          </a:p>
        </p:txBody>
      </p:sp>
      <p:pic>
        <p:nvPicPr>
          <p:cNvPr id="28685" name="图片 54273" descr="图片13"/>
          <p:cNvPicPr>
            <a:picLocks noChangeAspect="1" noChangeArrowheads="1"/>
          </p:cNvPicPr>
          <p:nvPr/>
        </p:nvPicPr>
        <p:blipFill>
          <a:blip r:embed="rId2">
            <a:extLst>
              <a:ext uri="{28A0092B-C50C-407E-A947-70E740481C1C}">
                <a14:useLocalDpi xmlns:a14="http://schemas.microsoft.com/office/drawing/2010/main" val="0"/>
              </a:ext>
            </a:extLst>
          </a:blip>
          <a:srcRect l="23878" t="19643" r="-150000" b="14618"/>
          <a:stretch>
            <a:fillRect/>
          </a:stretch>
        </p:blipFill>
        <p:spPr bwMode="auto">
          <a:xfrm>
            <a:off x="6459539" y="3019804"/>
            <a:ext cx="8181975" cy="374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726741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6021"/>
                                        </p:tgtEl>
                                        <p:attrNameLst>
                                          <p:attrName>style.visibility</p:attrName>
                                        </p:attrNameLst>
                                      </p:cBhvr>
                                      <p:to>
                                        <p:strVal val="visible"/>
                                      </p:to>
                                    </p:set>
                                    <p:anim calcmode="lin" valueType="num">
                                      <p:cBhvr>
                                        <p:cTn id="7" dur="500" fill="hold"/>
                                        <p:tgtEl>
                                          <p:spTgt spid="86021"/>
                                        </p:tgtEl>
                                        <p:attrNameLst>
                                          <p:attrName>ppt_x</p:attrName>
                                        </p:attrNameLst>
                                      </p:cBhvr>
                                      <p:tavLst>
                                        <p:tav tm="0">
                                          <p:val>
                                            <p:strVal val="#ppt_x"/>
                                          </p:val>
                                        </p:tav>
                                        <p:tav tm="100000">
                                          <p:val>
                                            <p:strVal val="#ppt_x"/>
                                          </p:val>
                                        </p:tav>
                                      </p:tavLst>
                                    </p:anim>
                                    <p:anim calcmode="lin" valueType="num">
                                      <p:cBhvr>
                                        <p:cTn id="8" dur="500" fill="hold"/>
                                        <p:tgtEl>
                                          <p:spTgt spid="8602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6022"/>
                                        </p:tgtEl>
                                        <p:attrNameLst>
                                          <p:attrName>style.visibility</p:attrName>
                                        </p:attrNameLst>
                                      </p:cBhvr>
                                      <p:to>
                                        <p:strVal val="visible"/>
                                      </p:to>
                                    </p:set>
                                    <p:anim calcmode="lin" valueType="num">
                                      <p:cBhvr>
                                        <p:cTn id="13" dur="500" fill="hold"/>
                                        <p:tgtEl>
                                          <p:spTgt spid="86022"/>
                                        </p:tgtEl>
                                        <p:attrNameLst>
                                          <p:attrName>ppt_x</p:attrName>
                                        </p:attrNameLst>
                                      </p:cBhvr>
                                      <p:tavLst>
                                        <p:tav tm="0">
                                          <p:val>
                                            <p:strVal val="#ppt_x"/>
                                          </p:val>
                                        </p:tav>
                                        <p:tav tm="100000">
                                          <p:val>
                                            <p:strVal val="#ppt_x"/>
                                          </p:val>
                                        </p:tav>
                                      </p:tavLst>
                                    </p:anim>
                                    <p:anim calcmode="lin" valueType="num">
                                      <p:cBhvr>
                                        <p:cTn id="14" dur="500" fill="hold"/>
                                        <p:tgtEl>
                                          <p:spTgt spid="8602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36875"/>
                                        </p:tgtEl>
                                        <p:attrNameLst>
                                          <p:attrName>style.visibility</p:attrName>
                                        </p:attrNameLst>
                                      </p:cBhvr>
                                      <p:to>
                                        <p:strVal val="visible"/>
                                      </p:to>
                                    </p:set>
                                    <p:animEffect transition="in" filter="blinds(horizontal)">
                                      <p:cBhvr>
                                        <p:cTn id="19" dur="1000"/>
                                        <p:tgtEl>
                                          <p:spTgt spid="3687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6023"/>
                                        </p:tgtEl>
                                        <p:attrNameLst>
                                          <p:attrName>style.visibility</p:attrName>
                                        </p:attrNameLst>
                                      </p:cBhvr>
                                      <p:to>
                                        <p:strVal val="visible"/>
                                      </p:to>
                                    </p:set>
                                    <p:anim calcmode="lin" valueType="num">
                                      <p:cBhvr>
                                        <p:cTn id="24" dur="500" fill="hold"/>
                                        <p:tgtEl>
                                          <p:spTgt spid="86023"/>
                                        </p:tgtEl>
                                        <p:attrNameLst>
                                          <p:attrName>ppt_x</p:attrName>
                                        </p:attrNameLst>
                                      </p:cBhvr>
                                      <p:tavLst>
                                        <p:tav tm="0">
                                          <p:val>
                                            <p:strVal val="#ppt_x"/>
                                          </p:val>
                                        </p:tav>
                                        <p:tav tm="100000">
                                          <p:val>
                                            <p:strVal val="#ppt_x"/>
                                          </p:val>
                                        </p:tav>
                                      </p:tavLst>
                                    </p:anim>
                                    <p:anim calcmode="lin" valueType="num">
                                      <p:cBhvr>
                                        <p:cTn id="25" dur="500" fill="hold"/>
                                        <p:tgtEl>
                                          <p:spTgt spid="86023"/>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7893"/>
                                        </p:tgtEl>
                                        <p:attrNameLst>
                                          <p:attrName>style.visibility</p:attrName>
                                        </p:attrNameLst>
                                      </p:cBhvr>
                                      <p:to>
                                        <p:strVal val="visible"/>
                                      </p:to>
                                    </p:set>
                                    <p:anim calcmode="lin" valueType="num">
                                      <p:cBhvr>
                                        <p:cTn id="30" dur="500" fill="hold"/>
                                        <p:tgtEl>
                                          <p:spTgt spid="37893"/>
                                        </p:tgtEl>
                                        <p:attrNameLst>
                                          <p:attrName>ppt_x</p:attrName>
                                        </p:attrNameLst>
                                      </p:cBhvr>
                                      <p:tavLst>
                                        <p:tav tm="0">
                                          <p:val>
                                            <p:strVal val="#ppt_x"/>
                                          </p:val>
                                        </p:tav>
                                        <p:tav tm="100000">
                                          <p:val>
                                            <p:strVal val="#ppt_x"/>
                                          </p:val>
                                        </p:tav>
                                      </p:tavLst>
                                    </p:anim>
                                    <p:anim calcmode="lin" valueType="num">
                                      <p:cBhvr>
                                        <p:cTn id="31" dur="500" fill="hold"/>
                                        <p:tgtEl>
                                          <p:spTgt spid="37893"/>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7894"/>
                                        </p:tgtEl>
                                        <p:attrNameLst>
                                          <p:attrName>style.visibility</p:attrName>
                                        </p:attrNameLst>
                                      </p:cBhvr>
                                      <p:to>
                                        <p:strVal val="visible"/>
                                      </p:to>
                                    </p:set>
                                    <p:anim calcmode="lin" valueType="num">
                                      <p:cBhvr>
                                        <p:cTn id="36" dur="500" fill="hold"/>
                                        <p:tgtEl>
                                          <p:spTgt spid="37894"/>
                                        </p:tgtEl>
                                        <p:attrNameLst>
                                          <p:attrName>ppt_x</p:attrName>
                                        </p:attrNameLst>
                                      </p:cBhvr>
                                      <p:tavLst>
                                        <p:tav tm="0">
                                          <p:val>
                                            <p:strVal val="0-#ppt_w/2"/>
                                          </p:val>
                                        </p:tav>
                                        <p:tav tm="100000">
                                          <p:val>
                                            <p:strVal val="#ppt_x"/>
                                          </p:val>
                                        </p:tav>
                                      </p:tavLst>
                                    </p:anim>
                                    <p:anim calcmode="lin" valueType="num">
                                      <p:cBhvr>
                                        <p:cTn id="37" dur="500" fill="hold"/>
                                        <p:tgtEl>
                                          <p:spTgt spid="37894"/>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7895"/>
                                        </p:tgtEl>
                                        <p:attrNameLst>
                                          <p:attrName>style.visibility</p:attrName>
                                        </p:attrNameLst>
                                      </p:cBhvr>
                                      <p:to>
                                        <p:strVal val="visible"/>
                                      </p:to>
                                    </p:set>
                                    <p:anim calcmode="lin" valueType="num">
                                      <p:cBhvr>
                                        <p:cTn id="42" dur="500" fill="hold"/>
                                        <p:tgtEl>
                                          <p:spTgt spid="37895"/>
                                        </p:tgtEl>
                                        <p:attrNameLst>
                                          <p:attrName>ppt_x</p:attrName>
                                        </p:attrNameLst>
                                      </p:cBhvr>
                                      <p:tavLst>
                                        <p:tav tm="0">
                                          <p:val>
                                            <p:strVal val="#ppt_x"/>
                                          </p:val>
                                        </p:tav>
                                        <p:tav tm="100000">
                                          <p:val>
                                            <p:strVal val="#ppt_x"/>
                                          </p:val>
                                        </p:tav>
                                      </p:tavLst>
                                    </p:anim>
                                    <p:anim calcmode="lin" valueType="num">
                                      <p:cBhvr>
                                        <p:cTn id="43" dur="500" fill="hold"/>
                                        <p:tgtEl>
                                          <p:spTgt spid="37895"/>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ppt_x</p:attrName>
                                        </p:attrNameLst>
                                      </p:cBhvr>
                                      <p:tavLst>
                                        <p:tav tm="0">
                                          <p:val>
                                            <p:strVal val="0-#ppt_w/2"/>
                                          </p:val>
                                        </p:tav>
                                        <p:tav tm="100000">
                                          <p:val>
                                            <p:strVal val="#ppt_x"/>
                                          </p:val>
                                        </p:tav>
                                      </p:tavLst>
                                    </p:anim>
                                    <p:anim calcmode="lin" valueType="num">
                                      <p:cBhvr>
                                        <p:cTn id="4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7897"/>
                                        </p:tgtEl>
                                        <p:attrNameLst>
                                          <p:attrName>style.visibility</p:attrName>
                                        </p:attrNameLst>
                                      </p:cBhvr>
                                      <p:to>
                                        <p:strVal val="visible"/>
                                      </p:to>
                                    </p:set>
                                    <p:anim calcmode="lin" valueType="num">
                                      <p:cBhvr>
                                        <p:cTn id="54" dur="500" fill="hold"/>
                                        <p:tgtEl>
                                          <p:spTgt spid="37897"/>
                                        </p:tgtEl>
                                        <p:attrNameLst>
                                          <p:attrName>ppt_x</p:attrName>
                                        </p:attrNameLst>
                                      </p:cBhvr>
                                      <p:tavLst>
                                        <p:tav tm="0">
                                          <p:val>
                                            <p:strVal val="#ppt_x"/>
                                          </p:val>
                                        </p:tav>
                                        <p:tav tm="100000">
                                          <p:val>
                                            <p:strVal val="#ppt_x"/>
                                          </p:val>
                                        </p:tav>
                                      </p:tavLst>
                                    </p:anim>
                                    <p:anim calcmode="lin" valueType="num">
                                      <p:cBhvr>
                                        <p:cTn id="55" dur="500" fill="hold"/>
                                        <p:tgtEl>
                                          <p:spTgt spid="37897"/>
                                        </p:tgtEl>
                                        <p:attrNameLst>
                                          <p:attrName>ppt_y</p:attrName>
                                        </p:attrNameLst>
                                      </p:cBhvr>
                                      <p:tavLst>
                                        <p:tav tm="0">
                                          <p:val>
                                            <p:strVal val="1+#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86024"/>
                                        </p:tgtEl>
                                        <p:attrNameLst>
                                          <p:attrName>style.visibility</p:attrName>
                                        </p:attrNameLst>
                                      </p:cBhvr>
                                      <p:to>
                                        <p:strVal val="visible"/>
                                      </p:to>
                                    </p:set>
                                    <p:anim calcmode="lin" valueType="num">
                                      <p:cBhvr>
                                        <p:cTn id="60" dur="500" fill="hold"/>
                                        <p:tgtEl>
                                          <p:spTgt spid="86024"/>
                                        </p:tgtEl>
                                        <p:attrNameLst>
                                          <p:attrName>ppt_x</p:attrName>
                                        </p:attrNameLst>
                                      </p:cBhvr>
                                      <p:tavLst>
                                        <p:tav tm="0">
                                          <p:val>
                                            <p:strVal val="#ppt_x"/>
                                          </p:val>
                                        </p:tav>
                                        <p:tav tm="100000">
                                          <p:val>
                                            <p:strVal val="#ppt_x"/>
                                          </p:val>
                                        </p:tav>
                                      </p:tavLst>
                                    </p:anim>
                                    <p:anim calcmode="lin" valueType="num">
                                      <p:cBhvr>
                                        <p:cTn id="61" dur="500" fill="hold"/>
                                        <p:tgtEl>
                                          <p:spTgt spid="860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1" grpId="0"/>
      <p:bldP spid="86022" grpId="0"/>
      <p:bldP spid="86023" grpId="0"/>
      <p:bldP spid="86024" grpId="0"/>
      <p:bldP spid="36875" grpId="0"/>
      <p:bldP spid="37893" grpId="0" bldLvl="0" animBg="1"/>
      <p:bldP spid="37894" grpId="0" bldLvl="0" animBg="1"/>
      <p:bldP spid="37895" grpId="0" bldLvl="0" animBg="1"/>
      <p:bldP spid="4" grpId="0" bldLvl="0" animBg="1"/>
      <p:bldP spid="37897"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Group 2">
            <a:extLst>
              <a:ext uri="{FF2B5EF4-FFF2-40B4-BE49-F238E27FC236}">
                <a16:creationId xmlns:a16="http://schemas.microsoft.com/office/drawing/2014/main" id="{3C211166-1075-4695-84C8-372D9A7DF284}"/>
              </a:ext>
            </a:extLst>
          </p:cNvPr>
          <p:cNvGrpSpPr>
            <a:grpSpLocks/>
          </p:cNvGrpSpPr>
          <p:nvPr/>
        </p:nvGrpSpPr>
        <p:grpSpPr bwMode="auto">
          <a:xfrm>
            <a:off x="755650" y="260350"/>
            <a:ext cx="7388225" cy="5959475"/>
            <a:chOff x="0" y="0"/>
            <a:chExt cx="4654" cy="3754"/>
          </a:xfrm>
        </p:grpSpPr>
        <p:grpSp>
          <p:nvGrpSpPr>
            <p:cNvPr id="19459" name="Group 3">
              <a:extLst>
                <a:ext uri="{FF2B5EF4-FFF2-40B4-BE49-F238E27FC236}">
                  <a16:creationId xmlns:a16="http://schemas.microsoft.com/office/drawing/2014/main" id="{06F3AD53-98C3-4864-A149-D1D4C3F85D5E}"/>
                </a:ext>
              </a:extLst>
            </p:cNvPr>
            <p:cNvGrpSpPr>
              <a:grpSpLocks/>
            </p:cNvGrpSpPr>
            <p:nvPr/>
          </p:nvGrpSpPr>
          <p:grpSpPr bwMode="auto">
            <a:xfrm>
              <a:off x="0" y="0"/>
              <a:ext cx="4654" cy="3466"/>
              <a:chOff x="0" y="0"/>
              <a:chExt cx="4654" cy="3466"/>
            </a:xfrm>
          </p:grpSpPr>
          <p:pic>
            <p:nvPicPr>
              <p:cNvPr id="19460" name="Picture 4" descr="font-16">
                <a:extLst>
                  <a:ext uri="{FF2B5EF4-FFF2-40B4-BE49-F238E27FC236}">
                    <a16:creationId xmlns:a16="http://schemas.microsoft.com/office/drawing/2014/main" id="{BE5BF68C-F49D-4D3E-9AC7-C2C8753239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 y="1200"/>
                <a:ext cx="727" cy="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5" descr="font-17">
                <a:extLst>
                  <a:ext uri="{FF2B5EF4-FFF2-40B4-BE49-F238E27FC236}">
                    <a16:creationId xmlns:a16="http://schemas.microsoft.com/office/drawing/2014/main" id="{7BE6C016-CA30-4C69-A095-2FCC59CE0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88"/>
                <a:ext cx="734" cy="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6" descr="font-2">
                <a:extLst>
                  <a:ext uri="{FF2B5EF4-FFF2-40B4-BE49-F238E27FC236}">
                    <a16:creationId xmlns:a16="http://schemas.microsoft.com/office/drawing/2014/main" id="{2AA11EE4-C7B7-438C-A194-B7249E0D06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1152"/>
                <a:ext cx="994" cy="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7" descr="font-3">
                <a:extLst>
                  <a:ext uri="{FF2B5EF4-FFF2-40B4-BE49-F238E27FC236}">
                    <a16:creationId xmlns:a16="http://schemas.microsoft.com/office/drawing/2014/main" id="{D95D98AE-659F-4930-B73C-3D090BDC18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8" y="2640"/>
                <a:ext cx="850" cy="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8" descr="font-6">
                <a:extLst>
                  <a:ext uri="{FF2B5EF4-FFF2-40B4-BE49-F238E27FC236}">
                    <a16:creationId xmlns:a16="http://schemas.microsoft.com/office/drawing/2014/main" id="{5C30D9E2-95BA-40D7-B9ED-430549962B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6" y="1296"/>
                <a:ext cx="626" cy="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9" descr="font-30">
                <a:extLst>
                  <a:ext uri="{FF2B5EF4-FFF2-40B4-BE49-F238E27FC236}">
                    <a16:creationId xmlns:a16="http://schemas.microsoft.com/office/drawing/2014/main" id="{9E713395-17FC-4620-945A-22758D2CF9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0" y="1008"/>
                <a:ext cx="814" cy="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10" descr="font-34">
                <a:extLst>
                  <a:ext uri="{FF2B5EF4-FFF2-40B4-BE49-F238E27FC236}">
                    <a16:creationId xmlns:a16="http://schemas.microsoft.com/office/drawing/2014/main" id="{134BBC61-616B-423F-8022-F7C7CEDC5F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8" y="2592"/>
                <a:ext cx="893" cy="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7" name="Picture 11" descr="font-19">
                <a:extLst>
                  <a:ext uri="{FF2B5EF4-FFF2-40B4-BE49-F238E27FC236}">
                    <a16:creationId xmlns:a16="http://schemas.microsoft.com/office/drawing/2014/main" id="{B1E0D1F5-084C-4D10-B1FE-8BFB1A7496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80" y="2592"/>
                <a:ext cx="562"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8" name="Picture 12" descr="AN00790_">
                <a:extLst>
                  <a:ext uri="{FF2B5EF4-FFF2-40B4-BE49-F238E27FC236}">
                    <a16:creationId xmlns:a16="http://schemas.microsoft.com/office/drawing/2014/main" id="{D66A10CD-66C1-4E21-9648-519880CF82E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6" y="192"/>
                <a:ext cx="783"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9" name="WordArt 13">
                <a:extLst>
                  <a:ext uri="{FF2B5EF4-FFF2-40B4-BE49-F238E27FC236}">
                    <a16:creationId xmlns:a16="http://schemas.microsoft.com/office/drawing/2014/main" id="{04184844-92EA-4F7E-A0CF-193404650B4D}"/>
                  </a:ext>
                </a:extLst>
              </p:cNvPr>
              <p:cNvSpPr>
                <a:spLocks noChangeArrowheads="1" noChangeShapeType="1"/>
              </p:cNvSpPr>
              <p:nvPr/>
            </p:nvSpPr>
            <p:spPr bwMode="auto">
              <a:xfrm>
                <a:off x="912" y="0"/>
                <a:ext cx="1008" cy="672"/>
              </a:xfrm>
              <a:prstGeom prst="rect">
                <a:avLst/>
              </a:prstGeom>
            </p:spPr>
            <p:txBody>
              <a:bodyPr wrap="none" fromWordArt="1">
                <a:prstTxWarp prst="textCurveUp">
                  <a:avLst>
                    <a:gd name="adj" fmla="val 41856"/>
                  </a:avLst>
                </a:prstTxWarp>
              </a:bodyPr>
              <a:lstStyle/>
              <a:p>
                <a:r>
                  <a:rPr lang="zh-CN" altLang="en-US" sz="2400" kern="10">
                    <a:ln w="12700" cmpd="sng">
                      <a:solidFill>
                        <a:srgbClr val="000000"/>
                      </a:solidFill>
                      <a:round/>
                      <a:headEnd/>
                      <a:tailEnd/>
                    </a:ln>
                    <a:solidFill>
                      <a:schemeClr val="accent1"/>
                    </a:solidFill>
                    <a:effectLst>
                      <a:outerShdw dist="45791" dir="2021404" algn="ctr" rotWithShape="0">
                        <a:srgbClr val="808080"/>
                      </a:outerShdw>
                    </a:effectLst>
                    <a:latin typeface="隶书"/>
                  </a:rPr>
                  <a:t>猜一猜</a:t>
                </a:r>
              </a:p>
            </p:txBody>
          </p:sp>
        </p:grpSp>
        <p:pic>
          <p:nvPicPr>
            <p:cNvPr id="19470" name="Picture 14" descr="SU_020">
              <a:extLst>
                <a:ext uri="{FF2B5EF4-FFF2-40B4-BE49-F238E27FC236}">
                  <a16:creationId xmlns:a16="http://schemas.microsoft.com/office/drawing/2014/main" id="{BAE12F23-36E9-4B35-9724-704B487263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4" y="2064"/>
              <a:ext cx="46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1" name="Picture 15" descr="SU_021">
              <a:extLst>
                <a:ext uri="{FF2B5EF4-FFF2-40B4-BE49-F238E27FC236}">
                  <a16:creationId xmlns:a16="http://schemas.microsoft.com/office/drawing/2014/main" id="{262779B9-1298-4323-B87A-C6660940D34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92" y="2064"/>
              <a:ext cx="46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2" name="Picture 16" descr="SU_022">
              <a:extLst>
                <a:ext uri="{FF2B5EF4-FFF2-40B4-BE49-F238E27FC236}">
                  <a16:creationId xmlns:a16="http://schemas.microsoft.com/office/drawing/2014/main" id="{A315F79F-B636-4F21-B872-6DD9995BCF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36" y="2064"/>
              <a:ext cx="46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17" descr="SU_023">
              <a:extLst>
                <a:ext uri="{FF2B5EF4-FFF2-40B4-BE49-F238E27FC236}">
                  <a16:creationId xmlns:a16="http://schemas.microsoft.com/office/drawing/2014/main" id="{924ED508-7E24-48D0-ACDD-7D634E8BB70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32" y="2016"/>
              <a:ext cx="46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18" descr="SU_024">
              <a:extLst>
                <a:ext uri="{FF2B5EF4-FFF2-40B4-BE49-F238E27FC236}">
                  <a16:creationId xmlns:a16="http://schemas.microsoft.com/office/drawing/2014/main" id="{BD055923-A486-42ED-9238-D0CBF96D615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4" y="3408"/>
              <a:ext cx="46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19" descr="SU_025">
              <a:extLst>
                <a:ext uri="{FF2B5EF4-FFF2-40B4-BE49-F238E27FC236}">
                  <a16:creationId xmlns:a16="http://schemas.microsoft.com/office/drawing/2014/main" id="{23D9EA29-4BAB-403F-8292-171298F9EC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44" y="3408"/>
              <a:ext cx="46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6" name="Picture 20" descr="SU_026">
              <a:extLst>
                <a:ext uri="{FF2B5EF4-FFF2-40B4-BE49-F238E27FC236}">
                  <a16:creationId xmlns:a16="http://schemas.microsoft.com/office/drawing/2014/main" id="{1F4C6608-A84A-4E85-9B5D-ED6F03C22D4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84" y="3408"/>
              <a:ext cx="46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7" name="Picture 21" descr="SU_027">
              <a:extLst>
                <a:ext uri="{FF2B5EF4-FFF2-40B4-BE49-F238E27FC236}">
                  <a16:creationId xmlns:a16="http://schemas.microsoft.com/office/drawing/2014/main" id="{A037FC64-8A1F-4EE8-A4A5-A4C986ED5EB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80" y="3360"/>
              <a:ext cx="46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478" name="Text Box 22">
            <a:extLst>
              <a:ext uri="{FF2B5EF4-FFF2-40B4-BE49-F238E27FC236}">
                <a16:creationId xmlns:a16="http://schemas.microsoft.com/office/drawing/2014/main" id="{A22DA92A-48BB-4502-9832-D0505CB1EC5E}"/>
              </a:ext>
            </a:extLst>
          </p:cNvPr>
          <p:cNvSpPr txBox="1">
            <a:spLocks noChangeArrowheads="1"/>
          </p:cNvSpPr>
          <p:nvPr/>
        </p:nvSpPr>
        <p:spPr bwMode="auto">
          <a:xfrm>
            <a:off x="1752600" y="2743200"/>
            <a:ext cx="558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spAutoFit/>
          </a:bodyPr>
          <a:lstStyle/>
          <a:p>
            <a:r>
              <a:rPr lang="zh-CN" altLang="zh-CN" sz="3200" b="1">
                <a:latin typeface="Times New Roman" panose="02020603050405020304" pitchFamily="18" charset="0"/>
                <a:ea typeface="楷体_GB2312" pitchFamily="1" charset="-122"/>
              </a:rPr>
              <a:t>牛</a:t>
            </a:r>
          </a:p>
        </p:txBody>
      </p:sp>
      <p:sp>
        <p:nvSpPr>
          <p:cNvPr id="19479" name="Text Box 23">
            <a:extLst>
              <a:ext uri="{FF2B5EF4-FFF2-40B4-BE49-F238E27FC236}">
                <a16:creationId xmlns:a16="http://schemas.microsoft.com/office/drawing/2014/main" id="{5C0198F4-839B-44E0-85EE-2BC37FB4D8A6}"/>
              </a:ext>
            </a:extLst>
          </p:cNvPr>
          <p:cNvSpPr txBox="1">
            <a:spLocks noChangeArrowheads="1"/>
          </p:cNvSpPr>
          <p:nvPr/>
        </p:nvSpPr>
        <p:spPr bwMode="auto">
          <a:xfrm>
            <a:off x="3590925" y="2735263"/>
            <a:ext cx="5921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p>
            <a:r>
              <a:rPr lang="zh-CN" altLang="zh-CN" sz="3200" b="1">
                <a:latin typeface="Times New Roman" panose="02020603050405020304" pitchFamily="18" charset="0"/>
                <a:ea typeface="楷体_GB2312" pitchFamily="1" charset="-122"/>
              </a:rPr>
              <a:t>象</a:t>
            </a:r>
          </a:p>
        </p:txBody>
      </p:sp>
      <p:sp>
        <p:nvSpPr>
          <p:cNvPr id="19480" name="Text Box 24">
            <a:extLst>
              <a:ext uri="{FF2B5EF4-FFF2-40B4-BE49-F238E27FC236}">
                <a16:creationId xmlns:a16="http://schemas.microsoft.com/office/drawing/2014/main" id="{A632DBD0-F7EF-4955-BE1D-FAEACAC45FF7}"/>
              </a:ext>
            </a:extLst>
          </p:cNvPr>
          <p:cNvSpPr txBox="1">
            <a:spLocks noChangeArrowheads="1"/>
          </p:cNvSpPr>
          <p:nvPr/>
        </p:nvSpPr>
        <p:spPr bwMode="auto">
          <a:xfrm>
            <a:off x="5724525" y="2735263"/>
            <a:ext cx="5921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p>
            <a:r>
              <a:rPr lang="zh-CN" altLang="zh-CN" sz="3200" b="1">
                <a:latin typeface="Times New Roman" panose="02020603050405020304" pitchFamily="18" charset="0"/>
                <a:ea typeface="楷体_GB2312" pitchFamily="1" charset="-122"/>
              </a:rPr>
              <a:t>月</a:t>
            </a:r>
          </a:p>
        </p:txBody>
      </p:sp>
      <p:sp>
        <p:nvSpPr>
          <p:cNvPr id="19481" name="Text Box 25">
            <a:extLst>
              <a:ext uri="{FF2B5EF4-FFF2-40B4-BE49-F238E27FC236}">
                <a16:creationId xmlns:a16="http://schemas.microsoft.com/office/drawing/2014/main" id="{3D4F4F77-9E4A-4645-A797-0C05EF613394}"/>
              </a:ext>
            </a:extLst>
          </p:cNvPr>
          <p:cNvSpPr txBox="1">
            <a:spLocks noChangeArrowheads="1"/>
          </p:cNvSpPr>
          <p:nvPr/>
        </p:nvSpPr>
        <p:spPr bwMode="auto">
          <a:xfrm>
            <a:off x="7858125" y="2659063"/>
            <a:ext cx="5921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p>
            <a:r>
              <a:rPr lang="zh-CN" altLang="zh-CN" sz="3200" b="1">
                <a:latin typeface="Times New Roman" panose="02020603050405020304" pitchFamily="18" charset="0"/>
                <a:ea typeface="楷体_GB2312" pitchFamily="1" charset="-122"/>
              </a:rPr>
              <a:t>山</a:t>
            </a:r>
          </a:p>
        </p:txBody>
      </p:sp>
      <p:sp>
        <p:nvSpPr>
          <p:cNvPr id="19482" name="Text Box 26">
            <a:extLst>
              <a:ext uri="{FF2B5EF4-FFF2-40B4-BE49-F238E27FC236}">
                <a16:creationId xmlns:a16="http://schemas.microsoft.com/office/drawing/2014/main" id="{DB0260C0-573D-44FC-8ACF-46770D223327}"/>
              </a:ext>
            </a:extLst>
          </p:cNvPr>
          <p:cNvSpPr txBox="1">
            <a:spLocks noChangeArrowheads="1"/>
          </p:cNvSpPr>
          <p:nvPr/>
        </p:nvSpPr>
        <p:spPr bwMode="auto">
          <a:xfrm>
            <a:off x="1533525" y="4945063"/>
            <a:ext cx="5921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p>
            <a:r>
              <a:rPr lang="zh-CN" altLang="zh-CN" sz="3200" b="1">
                <a:latin typeface="Times New Roman" panose="02020603050405020304" pitchFamily="18" charset="0"/>
                <a:ea typeface="楷体_GB2312" pitchFamily="1" charset="-122"/>
              </a:rPr>
              <a:t>羊</a:t>
            </a:r>
          </a:p>
        </p:txBody>
      </p:sp>
      <p:sp>
        <p:nvSpPr>
          <p:cNvPr id="19483" name="Text Box 27">
            <a:extLst>
              <a:ext uri="{FF2B5EF4-FFF2-40B4-BE49-F238E27FC236}">
                <a16:creationId xmlns:a16="http://schemas.microsoft.com/office/drawing/2014/main" id="{DED5B8AB-5189-468D-9F56-AD0C592B83B5}"/>
              </a:ext>
            </a:extLst>
          </p:cNvPr>
          <p:cNvSpPr txBox="1">
            <a:spLocks noChangeArrowheads="1"/>
          </p:cNvSpPr>
          <p:nvPr/>
        </p:nvSpPr>
        <p:spPr bwMode="auto">
          <a:xfrm>
            <a:off x="3581400" y="4953000"/>
            <a:ext cx="5921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p>
            <a:r>
              <a:rPr lang="zh-CN" altLang="zh-CN" sz="3200" b="1">
                <a:latin typeface="Times New Roman" panose="02020603050405020304" pitchFamily="18" charset="0"/>
                <a:ea typeface="楷体_GB2312" pitchFamily="1" charset="-122"/>
              </a:rPr>
              <a:t>龟</a:t>
            </a:r>
          </a:p>
        </p:txBody>
      </p:sp>
      <p:sp>
        <p:nvSpPr>
          <p:cNvPr id="19484" name="Text Box 28">
            <a:extLst>
              <a:ext uri="{FF2B5EF4-FFF2-40B4-BE49-F238E27FC236}">
                <a16:creationId xmlns:a16="http://schemas.microsoft.com/office/drawing/2014/main" id="{28343733-1D39-471D-84DF-3464E453B8D7}"/>
              </a:ext>
            </a:extLst>
          </p:cNvPr>
          <p:cNvSpPr txBox="1">
            <a:spLocks noChangeArrowheads="1"/>
          </p:cNvSpPr>
          <p:nvPr/>
        </p:nvSpPr>
        <p:spPr bwMode="auto">
          <a:xfrm>
            <a:off x="5953125" y="5021263"/>
            <a:ext cx="5921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p>
            <a:r>
              <a:rPr lang="zh-CN" altLang="zh-CN" sz="3200" b="1">
                <a:latin typeface="Times New Roman" panose="02020603050405020304" pitchFamily="18" charset="0"/>
                <a:ea typeface="楷体_GB2312" pitchFamily="1" charset="-122"/>
              </a:rPr>
              <a:t>鱼</a:t>
            </a:r>
          </a:p>
        </p:txBody>
      </p:sp>
      <p:sp>
        <p:nvSpPr>
          <p:cNvPr id="19485" name="Text Box 29">
            <a:extLst>
              <a:ext uri="{FF2B5EF4-FFF2-40B4-BE49-F238E27FC236}">
                <a16:creationId xmlns:a16="http://schemas.microsoft.com/office/drawing/2014/main" id="{FDEF0ADF-0E19-40A3-B573-466A21AB1282}"/>
              </a:ext>
            </a:extLst>
          </p:cNvPr>
          <p:cNvSpPr txBox="1">
            <a:spLocks noChangeArrowheads="1"/>
          </p:cNvSpPr>
          <p:nvPr/>
        </p:nvSpPr>
        <p:spPr bwMode="auto">
          <a:xfrm>
            <a:off x="7858125" y="4868863"/>
            <a:ext cx="5921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p>
            <a:r>
              <a:rPr lang="zh-CN" altLang="zh-CN" sz="3200" b="1">
                <a:latin typeface="Times New Roman" panose="02020603050405020304" pitchFamily="18" charset="0"/>
                <a:ea typeface="楷体_GB2312" pitchFamily="1" charset="-122"/>
              </a:rPr>
              <a:t>鸟</a:t>
            </a:r>
          </a:p>
        </p:txBody>
      </p:sp>
    </p:spTree>
    <p:extLst>
      <p:ext uri="{BB962C8B-B14F-4D97-AF65-F5344CB8AC3E}">
        <p14:creationId xmlns:p14="http://schemas.microsoft.com/office/powerpoint/2010/main" val="20135341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 calcmode="lin" valueType="num">
                                      <p:cBhvr additive="base">
                                        <p:cTn id="7" dur="500" fill="hold"/>
                                        <p:tgtEl>
                                          <p:spTgt spid="19458"/>
                                        </p:tgtEl>
                                        <p:attrNameLst>
                                          <p:attrName>ppt_x</p:attrName>
                                        </p:attrNameLst>
                                      </p:cBhvr>
                                      <p:tavLst>
                                        <p:tav tm="0">
                                          <p:val>
                                            <p:strVal val="#ppt_x"/>
                                          </p:val>
                                        </p:tav>
                                        <p:tav tm="100000">
                                          <p:val>
                                            <p:strVal val="#ppt_x"/>
                                          </p:val>
                                        </p:tav>
                                      </p:tavLst>
                                    </p:anim>
                                    <p:anim calcmode="lin" valueType="num">
                                      <p:cBhvr additive="base">
                                        <p:cTn id="8" dur="500" fill="hold"/>
                                        <p:tgtEl>
                                          <p:spTgt spid="1945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478"/>
                                        </p:tgtEl>
                                        <p:attrNameLst>
                                          <p:attrName>style.visibility</p:attrName>
                                        </p:attrNameLst>
                                      </p:cBhvr>
                                      <p:to>
                                        <p:strVal val="visible"/>
                                      </p:to>
                                    </p:set>
                                    <p:anim calcmode="lin" valueType="num">
                                      <p:cBhvr additive="base">
                                        <p:cTn id="13" dur="500" fill="hold"/>
                                        <p:tgtEl>
                                          <p:spTgt spid="19478"/>
                                        </p:tgtEl>
                                        <p:attrNameLst>
                                          <p:attrName>ppt_x</p:attrName>
                                        </p:attrNameLst>
                                      </p:cBhvr>
                                      <p:tavLst>
                                        <p:tav tm="0">
                                          <p:val>
                                            <p:strVal val="0-#ppt_w/2"/>
                                          </p:val>
                                        </p:tav>
                                        <p:tav tm="100000">
                                          <p:val>
                                            <p:strVal val="#ppt_x"/>
                                          </p:val>
                                        </p:tav>
                                      </p:tavLst>
                                    </p:anim>
                                    <p:anim calcmode="lin" valueType="num">
                                      <p:cBhvr additive="base">
                                        <p:cTn id="14" dur="500" fill="hold"/>
                                        <p:tgtEl>
                                          <p:spTgt spid="1947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479"/>
                                        </p:tgtEl>
                                        <p:attrNameLst>
                                          <p:attrName>style.visibility</p:attrName>
                                        </p:attrNameLst>
                                      </p:cBhvr>
                                      <p:to>
                                        <p:strVal val="visible"/>
                                      </p:to>
                                    </p:set>
                                    <p:anim calcmode="lin" valueType="num">
                                      <p:cBhvr additive="base">
                                        <p:cTn id="19" dur="500" fill="hold"/>
                                        <p:tgtEl>
                                          <p:spTgt spid="19479"/>
                                        </p:tgtEl>
                                        <p:attrNameLst>
                                          <p:attrName>ppt_x</p:attrName>
                                        </p:attrNameLst>
                                      </p:cBhvr>
                                      <p:tavLst>
                                        <p:tav tm="0">
                                          <p:val>
                                            <p:strVal val="0-#ppt_w/2"/>
                                          </p:val>
                                        </p:tav>
                                        <p:tav tm="100000">
                                          <p:val>
                                            <p:strVal val="#ppt_x"/>
                                          </p:val>
                                        </p:tav>
                                      </p:tavLst>
                                    </p:anim>
                                    <p:anim calcmode="lin" valueType="num">
                                      <p:cBhvr additive="base">
                                        <p:cTn id="20" dur="500" fill="hold"/>
                                        <p:tgtEl>
                                          <p:spTgt spid="1947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480"/>
                                        </p:tgtEl>
                                        <p:attrNameLst>
                                          <p:attrName>style.visibility</p:attrName>
                                        </p:attrNameLst>
                                      </p:cBhvr>
                                      <p:to>
                                        <p:strVal val="visible"/>
                                      </p:to>
                                    </p:set>
                                    <p:anim calcmode="lin" valueType="num">
                                      <p:cBhvr additive="base">
                                        <p:cTn id="25" dur="500" fill="hold"/>
                                        <p:tgtEl>
                                          <p:spTgt spid="19480"/>
                                        </p:tgtEl>
                                        <p:attrNameLst>
                                          <p:attrName>ppt_x</p:attrName>
                                        </p:attrNameLst>
                                      </p:cBhvr>
                                      <p:tavLst>
                                        <p:tav tm="0">
                                          <p:val>
                                            <p:strVal val="0-#ppt_w/2"/>
                                          </p:val>
                                        </p:tav>
                                        <p:tav tm="100000">
                                          <p:val>
                                            <p:strVal val="#ppt_x"/>
                                          </p:val>
                                        </p:tav>
                                      </p:tavLst>
                                    </p:anim>
                                    <p:anim calcmode="lin" valueType="num">
                                      <p:cBhvr additive="base">
                                        <p:cTn id="26" dur="500" fill="hold"/>
                                        <p:tgtEl>
                                          <p:spTgt spid="19480"/>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9481"/>
                                        </p:tgtEl>
                                        <p:attrNameLst>
                                          <p:attrName>style.visibility</p:attrName>
                                        </p:attrNameLst>
                                      </p:cBhvr>
                                      <p:to>
                                        <p:strVal val="visible"/>
                                      </p:to>
                                    </p:set>
                                    <p:anim calcmode="lin" valueType="num">
                                      <p:cBhvr additive="base">
                                        <p:cTn id="31" dur="500" fill="hold"/>
                                        <p:tgtEl>
                                          <p:spTgt spid="19481"/>
                                        </p:tgtEl>
                                        <p:attrNameLst>
                                          <p:attrName>ppt_x</p:attrName>
                                        </p:attrNameLst>
                                      </p:cBhvr>
                                      <p:tavLst>
                                        <p:tav tm="0">
                                          <p:val>
                                            <p:strVal val="0-#ppt_w/2"/>
                                          </p:val>
                                        </p:tav>
                                        <p:tav tm="100000">
                                          <p:val>
                                            <p:strVal val="#ppt_x"/>
                                          </p:val>
                                        </p:tav>
                                      </p:tavLst>
                                    </p:anim>
                                    <p:anim calcmode="lin" valueType="num">
                                      <p:cBhvr additive="base">
                                        <p:cTn id="32" dur="500" fill="hold"/>
                                        <p:tgtEl>
                                          <p:spTgt spid="19481"/>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9482"/>
                                        </p:tgtEl>
                                        <p:attrNameLst>
                                          <p:attrName>style.visibility</p:attrName>
                                        </p:attrNameLst>
                                      </p:cBhvr>
                                      <p:to>
                                        <p:strVal val="visible"/>
                                      </p:to>
                                    </p:set>
                                    <p:anim calcmode="lin" valueType="num">
                                      <p:cBhvr additive="base">
                                        <p:cTn id="37" dur="500" fill="hold"/>
                                        <p:tgtEl>
                                          <p:spTgt spid="19482"/>
                                        </p:tgtEl>
                                        <p:attrNameLst>
                                          <p:attrName>ppt_x</p:attrName>
                                        </p:attrNameLst>
                                      </p:cBhvr>
                                      <p:tavLst>
                                        <p:tav tm="0">
                                          <p:val>
                                            <p:strVal val="0-#ppt_w/2"/>
                                          </p:val>
                                        </p:tav>
                                        <p:tav tm="100000">
                                          <p:val>
                                            <p:strVal val="#ppt_x"/>
                                          </p:val>
                                        </p:tav>
                                      </p:tavLst>
                                    </p:anim>
                                    <p:anim calcmode="lin" valueType="num">
                                      <p:cBhvr additive="base">
                                        <p:cTn id="38" dur="500" fill="hold"/>
                                        <p:tgtEl>
                                          <p:spTgt spid="19482"/>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9483"/>
                                        </p:tgtEl>
                                        <p:attrNameLst>
                                          <p:attrName>style.visibility</p:attrName>
                                        </p:attrNameLst>
                                      </p:cBhvr>
                                      <p:to>
                                        <p:strVal val="visible"/>
                                      </p:to>
                                    </p:set>
                                    <p:anim calcmode="lin" valueType="num">
                                      <p:cBhvr additive="base">
                                        <p:cTn id="43" dur="500" fill="hold"/>
                                        <p:tgtEl>
                                          <p:spTgt spid="19483"/>
                                        </p:tgtEl>
                                        <p:attrNameLst>
                                          <p:attrName>ppt_x</p:attrName>
                                        </p:attrNameLst>
                                      </p:cBhvr>
                                      <p:tavLst>
                                        <p:tav tm="0">
                                          <p:val>
                                            <p:strVal val="0-#ppt_w/2"/>
                                          </p:val>
                                        </p:tav>
                                        <p:tav tm="100000">
                                          <p:val>
                                            <p:strVal val="#ppt_x"/>
                                          </p:val>
                                        </p:tav>
                                      </p:tavLst>
                                    </p:anim>
                                    <p:anim calcmode="lin" valueType="num">
                                      <p:cBhvr additive="base">
                                        <p:cTn id="44" dur="500" fill="hold"/>
                                        <p:tgtEl>
                                          <p:spTgt spid="19483"/>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9484"/>
                                        </p:tgtEl>
                                        <p:attrNameLst>
                                          <p:attrName>style.visibility</p:attrName>
                                        </p:attrNameLst>
                                      </p:cBhvr>
                                      <p:to>
                                        <p:strVal val="visible"/>
                                      </p:to>
                                    </p:set>
                                    <p:anim calcmode="lin" valueType="num">
                                      <p:cBhvr additive="base">
                                        <p:cTn id="49" dur="500" fill="hold"/>
                                        <p:tgtEl>
                                          <p:spTgt spid="19484"/>
                                        </p:tgtEl>
                                        <p:attrNameLst>
                                          <p:attrName>ppt_x</p:attrName>
                                        </p:attrNameLst>
                                      </p:cBhvr>
                                      <p:tavLst>
                                        <p:tav tm="0">
                                          <p:val>
                                            <p:strVal val="0-#ppt_w/2"/>
                                          </p:val>
                                        </p:tav>
                                        <p:tav tm="100000">
                                          <p:val>
                                            <p:strVal val="#ppt_x"/>
                                          </p:val>
                                        </p:tav>
                                      </p:tavLst>
                                    </p:anim>
                                    <p:anim calcmode="lin" valueType="num">
                                      <p:cBhvr additive="base">
                                        <p:cTn id="50" dur="500" fill="hold"/>
                                        <p:tgtEl>
                                          <p:spTgt spid="19484"/>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9485"/>
                                        </p:tgtEl>
                                        <p:attrNameLst>
                                          <p:attrName>style.visibility</p:attrName>
                                        </p:attrNameLst>
                                      </p:cBhvr>
                                      <p:to>
                                        <p:strVal val="visible"/>
                                      </p:to>
                                    </p:set>
                                    <p:anim calcmode="lin" valueType="num">
                                      <p:cBhvr additive="base">
                                        <p:cTn id="55" dur="500" fill="hold"/>
                                        <p:tgtEl>
                                          <p:spTgt spid="19485"/>
                                        </p:tgtEl>
                                        <p:attrNameLst>
                                          <p:attrName>ppt_x</p:attrName>
                                        </p:attrNameLst>
                                      </p:cBhvr>
                                      <p:tavLst>
                                        <p:tav tm="0">
                                          <p:val>
                                            <p:strVal val="0-#ppt_w/2"/>
                                          </p:val>
                                        </p:tav>
                                        <p:tav tm="100000">
                                          <p:val>
                                            <p:strVal val="#ppt_x"/>
                                          </p:val>
                                        </p:tav>
                                      </p:tavLst>
                                    </p:anim>
                                    <p:anim calcmode="lin" valueType="num">
                                      <p:cBhvr additive="base">
                                        <p:cTn id="56" dur="500" fill="hold"/>
                                        <p:tgtEl>
                                          <p:spTgt spid="194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8" grpId="0" autoUpdateAnimBg="0"/>
      <p:bldP spid="19479" grpId="0" autoUpdateAnimBg="0"/>
      <p:bldP spid="19480" grpId="0" autoUpdateAnimBg="0"/>
      <p:bldP spid="19481" grpId="0" autoUpdateAnimBg="0"/>
      <p:bldP spid="19482" grpId="0" autoUpdateAnimBg="0"/>
      <p:bldP spid="19483" grpId="0" autoUpdateAnimBg="0"/>
      <p:bldP spid="19484" grpId="0" autoUpdateAnimBg="0"/>
      <p:bldP spid="19485"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Text Box 5"/>
          <p:cNvSpPr txBox="1">
            <a:spLocks noChangeArrowheads="1"/>
          </p:cNvSpPr>
          <p:nvPr/>
        </p:nvSpPr>
        <p:spPr bwMode="auto">
          <a:xfrm>
            <a:off x="1043608" y="1196752"/>
            <a:ext cx="6984776" cy="4671279"/>
          </a:xfrm>
          <a:prstGeom prst="rect">
            <a:avLst/>
          </a:prstGeom>
          <a:noFill/>
          <a:ln w="28575">
            <a:noFill/>
            <a:miter lim="800000"/>
          </a:ln>
        </p:spPr>
        <p:txBody>
          <a:bodyPr wrap="square">
            <a:spAutoFit/>
          </a:bodyPr>
          <a:lstStyle/>
          <a:p>
            <a:pPr>
              <a:defRPr/>
            </a:pPr>
            <a:r>
              <a:rPr lang="en-US" altLang="zh-CN" sz="2705" b="1" noProof="1">
                <a:solidFill>
                  <a:srgbClr val="FF0000"/>
                </a:solidFill>
                <a:latin typeface="宋体" panose="02010600030101010101" pitchFamily="2" charset="-122"/>
                <a:sym typeface="Wingdings" panose="05000000000000000000" charset="0"/>
              </a:rPr>
              <a:t></a:t>
            </a:r>
            <a:r>
              <a:rPr lang="en-US" altLang="zh-CN" sz="2705" b="1" noProof="1">
                <a:solidFill>
                  <a:srgbClr val="FF0000"/>
                </a:solidFill>
                <a:latin typeface="宋体" panose="02010600030101010101" pitchFamily="2" charset="-122"/>
              </a:rPr>
              <a:t>.</a:t>
            </a:r>
            <a:r>
              <a:rPr lang="zh-CN" altLang="en-US" sz="2705" b="1" noProof="1">
                <a:solidFill>
                  <a:srgbClr val="FF0000"/>
                </a:solidFill>
                <a:latin typeface="宋体" panose="02010600030101010101" pitchFamily="2" charset="-122"/>
              </a:rPr>
              <a:t>形成时间：</a:t>
            </a:r>
            <a:r>
              <a:rPr lang="zh-CN" altLang="en-US" sz="2705" b="1" noProof="1">
                <a:solidFill>
                  <a:srgbClr val="0000FF"/>
                </a:solidFill>
                <a:latin typeface="宋体" panose="02010600030101010101" pitchFamily="2" charset="-122"/>
              </a:rPr>
              <a:t>公元前</a:t>
            </a:r>
            <a:r>
              <a:rPr lang="en-US" altLang="zh-CN" sz="2705" b="1" noProof="1">
                <a:solidFill>
                  <a:srgbClr val="0000FF"/>
                </a:solidFill>
                <a:latin typeface="宋体" panose="02010600030101010101" pitchFamily="2" charset="-122"/>
              </a:rPr>
              <a:t>3000</a:t>
            </a:r>
            <a:r>
              <a:rPr lang="zh-CN" altLang="en-US" sz="2705" b="1" noProof="1">
                <a:solidFill>
                  <a:srgbClr val="0000FF"/>
                </a:solidFill>
                <a:latin typeface="宋体" panose="02010600030101010101" pitchFamily="2" charset="-122"/>
              </a:rPr>
              <a:t>年前后</a:t>
            </a:r>
            <a:r>
              <a:rPr lang="zh-CN" altLang="en-US" sz="2705" b="1" noProof="1">
                <a:solidFill>
                  <a:srgbClr val="000000"/>
                </a:solidFill>
                <a:latin typeface="宋体" panose="02010600030101010101" pitchFamily="2" charset="-122"/>
              </a:rPr>
              <a:t>。</a:t>
            </a:r>
          </a:p>
          <a:p>
            <a:pPr>
              <a:defRPr/>
            </a:pPr>
            <a:endParaRPr lang="zh-CN" altLang="en-US" sz="2705" b="1" noProof="1">
              <a:solidFill>
                <a:srgbClr val="000000"/>
              </a:solidFill>
              <a:latin typeface="宋体" panose="02010600030101010101" pitchFamily="2" charset="-122"/>
            </a:endParaRPr>
          </a:p>
          <a:p>
            <a:pPr>
              <a:defRPr/>
            </a:pPr>
            <a:endParaRPr lang="en-US" altLang="zh-CN" sz="2705" b="1" noProof="1">
              <a:solidFill>
                <a:srgbClr val="FF0000"/>
              </a:solidFill>
              <a:latin typeface="宋体" panose="02010600030101010101" pitchFamily="2" charset="-122"/>
              <a:sym typeface="Wingdings" panose="05000000000000000000" charset="0"/>
            </a:endParaRPr>
          </a:p>
          <a:p>
            <a:pPr>
              <a:defRPr/>
            </a:pPr>
            <a:endParaRPr lang="en-US" altLang="zh-CN" sz="2705" b="1" noProof="1">
              <a:solidFill>
                <a:srgbClr val="FF0000"/>
              </a:solidFill>
              <a:latin typeface="宋体" panose="02010600030101010101" pitchFamily="2" charset="-122"/>
              <a:sym typeface="Wingdings" panose="05000000000000000000" charset="0"/>
            </a:endParaRPr>
          </a:p>
          <a:p>
            <a:pPr>
              <a:defRPr/>
            </a:pPr>
            <a:endParaRPr lang="en-US" altLang="zh-CN" sz="2705" b="1" noProof="1">
              <a:solidFill>
                <a:srgbClr val="FF0000"/>
              </a:solidFill>
              <a:latin typeface="宋体" panose="02010600030101010101" pitchFamily="2" charset="-122"/>
              <a:sym typeface="Wingdings" panose="05000000000000000000" charset="0"/>
            </a:endParaRPr>
          </a:p>
          <a:p>
            <a:pPr>
              <a:defRPr/>
            </a:pPr>
            <a:endParaRPr lang="en-US" altLang="zh-CN" sz="2705" b="1" noProof="1">
              <a:solidFill>
                <a:srgbClr val="FF0000"/>
              </a:solidFill>
              <a:latin typeface="宋体" panose="02010600030101010101" pitchFamily="2" charset="-122"/>
              <a:sym typeface="Wingdings" panose="05000000000000000000" charset="0"/>
            </a:endParaRPr>
          </a:p>
          <a:p>
            <a:pPr>
              <a:defRPr/>
            </a:pPr>
            <a:endParaRPr lang="en-US" altLang="zh-CN" sz="2705" b="1" noProof="1">
              <a:solidFill>
                <a:srgbClr val="FF0000"/>
              </a:solidFill>
              <a:latin typeface="宋体" panose="02010600030101010101" pitchFamily="2" charset="-122"/>
              <a:sym typeface="Wingdings" panose="05000000000000000000" charset="0"/>
            </a:endParaRPr>
          </a:p>
          <a:p>
            <a:pPr>
              <a:defRPr/>
            </a:pPr>
            <a:r>
              <a:rPr lang="en-US" altLang="zh-CN" sz="2705" b="1" noProof="1">
                <a:solidFill>
                  <a:srgbClr val="FF0000"/>
                </a:solidFill>
                <a:latin typeface="宋体" panose="02010600030101010101" pitchFamily="2" charset="-122"/>
                <a:sym typeface="Wingdings" panose="05000000000000000000" charset="0"/>
              </a:rPr>
              <a:t></a:t>
            </a:r>
            <a:r>
              <a:rPr lang="en-US" altLang="zh-CN" sz="2705" b="1" noProof="1">
                <a:solidFill>
                  <a:srgbClr val="FF0000"/>
                </a:solidFill>
                <a:latin typeface="宋体" panose="02010600030101010101" pitchFamily="2" charset="-122"/>
              </a:rPr>
              <a:t>.</a:t>
            </a:r>
            <a:r>
              <a:rPr lang="zh-CN" altLang="en-US" sz="2705" b="1" noProof="1">
                <a:solidFill>
                  <a:srgbClr val="FF0000"/>
                </a:solidFill>
                <a:latin typeface="宋体" panose="02010600030101010101" pitchFamily="2" charset="-122"/>
              </a:rPr>
              <a:t>特点：</a:t>
            </a:r>
            <a:r>
              <a:rPr lang="zh-CN" altLang="en-US" sz="2705" b="1" noProof="1">
                <a:solidFill>
                  <a:srgbClr val="000000"/>
                </a:solidFill>
                <a:latin typeface="宋体" panose="02010600030101010101" pitchFamily="2" charset="-122"/>
              </a:rPr>
              <a:t>是一种与事物形状相似的文字，并有一定的读音。</a:t>
            </a:r>
            <a:endParaRPr lang="en-US" altLang="zh-CN" sz="2705" b="1" noProof="1">
              <a:solidFill>
                <a:srgbClr val="000000"/>
              </a:solidFill>
              <a:latin typeface="宋体" panose="02010600030101010101" pitchFamily="2" charset="-122"/>
            </a:endParaRPr>
          </a:p>
          <a:p>
            <a:pPr>
              <a:defRPr/>
            </a:pPr>
            <a:endParaRPr lang="zh-CN" altLang="en-US" sz="2705" b="1" noProof="1">
              <a:solidFill>
                <a:srgbClr val="000000"/>
              </a:solidFill>
              <a:latin typeface="宋体" panose="02010600030101010101" pitchFamily="2" charset="-122"/>
            </a:endParaRPr>
          </a:p>
          <a:p>
            <a:pPr>
              <a:defRPr/>
            </a:pPr>
            <a:r>
              <a:rPr lang="en-US" altLang="zh-CN" sz="2705" b="1" noProof="1">
                <a:solidFill>
                  <a:srgbClr val="FF0000"/>
                </a:solidFill>
                <a:latin typeface="宋体" panose="02010600030101010101" pitchFamily="2" charset="-122"/>
                <a:sym typeface="Wingdings" panose="05000000000000000000" charset="0"/>
              </a:rPr>
              <a:t></a:t>
            </a:r>
            <a:r>
              <a:rPr lang="en-US" altLang="zh-CN" sz="2705" b="1" noProof="1">
                <a:solidFill>
                  <a:srgbClr val="FF0000"/>
                </a:solidFill>
                <a:latin typeface="宋体" panose="02010600030101010101" pitchFamily="2" charset="-122"/>
              </a:rPr>
              <a:t>.</a:t>
            </a:r>
            <a:r>
              <a:rPr lang="zh-CN" altLang="en-US" sz="2705" b="1" noProof="1">
                <a:solidFill>
                  <a:srgbClr val="FF0000"/>
                </a:solidFill>
                <a:latin typeface="宋体" panose="02010600030101010101" pitchFamily="2" charset="-122"/>
              </a:rPr>
              <a:t>意义：</a:t>
            </a:r>
            <a:r>
              <a:rPr lang="zh-CN" altLang="en-US" sz="2705" b="1" noProof="1">
                <a:solidFill>
                  <a:srgbClr val="000000"/>
                </a:solidFill>
                <a:latin typeface="宋体" panose="02010600030101010101" pitchFamily="2" charset="-122"/>
              </a:rPr>
              <a:t>世界上最早的文字之一。</a:t>
            </a:r>
            <a:endParaRPr lang="zh-CN" altLang="en-US" sz="2705" b="1" noProof="1">
              <a:solidFill>
                <a:srgbClr val="000000"/>
              </a:solidFill>
              <a:effectLst>
                <a:outerShdw blurRad="38100" dist="38100" dir="2700000" algn="tl">
                  <a:srgbClr val="000000">
                    <a:alpha val="43137"/>
                  </a:srgbClr>
                </a:outerShdw>
              </a:effectLst>
              <a:latin typeface="宋体" panose="02010600030101010101" pitchFamily="2" charset="-122"/>
            </a:endParaRPr>
          </a:p>
        </p:txBody>
      </p:sp>
      <p:pic>
        <p:nvPicPr>
          <p:cNvPr id="2969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275" y="2066071"/>
            <a:ext cx="1149350" cy="149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076" y="2066071"/>
            <a:ext cx="1173163" cy="137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1176" y="2040694"/>
            <a:ext cx="1027113" cy="142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Rectangle 7"/>
          <p:cNvSpPr/>
          <p:nvPr/>
        </p:nvSpPr>
        <p:spPr>
          <a:xfrm flipH="1">
            <a:off x="2714626" y="2814678"/>
            <a:ext cx="442913" cy="294361"/>
          </a:xfrm>
          <a:prstGeom prst="rect">
            <a:avLst/>
          </a:prstGeom>
          <a:solidFill>
            <a:schemeClr val="bg1"/>
          </a:solidFill>
          <a:ln w="38100" cap="flat" cmpd="dbl">
            <a:solidFill>
              <a:schemeClr val="bg1"/>
            </a:solidFill>
            <a:prstDash val="solid"/>
            <a:miter/>
            <a:headEnd type="none" w="med" len="med"/>
            <a:tailEnd type="none" w="med" len="med"/>
          </a:ln>
        </p:spPr>
        <p:txBody>
          <a:bodyPr lIns="51485" tIns="25742" rIns="51485" bIns="25742">
            <a:spAutoFit/>
          </a:bodyPr>
          <a:lstStyle/>
          <a:p>
            <a:pPr defTabSz="685800" eaLnBrk="0" hangingPunct="0">
              <a:buFontTx/>
              <a:buNone/>
              <a:defRPr/>
            </a:pPr>
            <a:r>
              <a:rPr lang="zh-CN" altLang="en-US" sz="1575" b="1" noProof="1">
                <a:effectLst>
                  <a:outerShdw blurRad="38100" dist="38100" dir="2700000">
                    <a:srgbClr val="C0C0C0"/>
                  </a:outerShdw>
                </a:effectLst>
                <a:ea typeface="华文隶书"/>
              </a:rPr>
              <a:t>哭</a:t>
            </a:r>
          </a:p>
        </p:txBody>
      </p:sp>
      <p:sp>
        <p:nvSpPr>
          <p:cNvPr id="40968" name="Text Box 8"/>
          <p:cNvSpPr txBox="1"/>
          <p:nvPr/>
        </p:nvSpPr>
        <p:spPr>
          <a:xfrm>
            <a:off x="4959351" y="2814678"/>
            <a:ext cx="447675" cy="294361"/>
          </a:xfrm>
          <a:prstGeom prst="rect">
            <a:avLst/>
          </a:prstGeom>
          <a:solidFill>
            <a:schemeClr val="bg1"/>
          </a:solidFill>
          <a:ln w="38100" cap="flat" cmpd="dbl">
            <a:solidFill>
              <a:schemeClr val="bg1"/>
            </a:solidFill>
            <a:prstDash val="solid"/>
            <a:miter/>
            <a:headEnd type="none" w="med" len="med"/>
            <a:tailEnd type="none" w="med" len="med"/>
          </a:ln>
        </p:spPr>
        <p:txBody>
          <a:bodyPr lIns="51485" tIns="25742" rIns="51485" bIns="25742">
            <a:spAutoFit/>
          </a:bodyPr>
          <a:lstStyle/>
          <a:p>
            <a:pPr defTabSz="685800" eaLnBrk="0" hangingPunct="0">
              <a:spcBef>
                <a:spcPct val="50000"/>
              </a:spcBef>
              <a:buFontTx/>
              <a:buNone/>
              <a:defRPr/>
            </a:pPr>
            <a:r>
              <a:rPr lang="zh-CN" altLang="en-US" sz="1575" b="1" noProof="1">
                <a:effectLst>
                  <a:outerShdw blurRad="38100" dist="38100" dir="2700000">
                    <a:srgbClr val="C0C0C0"/>
                  </a:outerShdw>
                </a:effectLst>
                <a:ea typeface="华文隶书"/>
              </a:rPr>
              <a:t>走</a:t>
            </a:r>
          </a:p>
        </p:txBody>
      </p:sp>
      <p:sp>
        <p:nvSpPr>
          <p:cNvPr id="40969" name="Rectangle 9"/>
          <p:cNvSpPr/>
          <p:nvPr/>
        </p:nvSpPr>
        <p:spPr>
          <a:xfrm>
            <a:off x="6899275" y="2814678"/>
            <a:ext cx="501650" cy="294361"/>
          </a:xfrm>
          <a:prstGeom prst="rect">
            <a:avLst/>
          </a:prstGeom>
          <a:solidFill>
            <a:schemeClr val="bg1"/>
          </a:solidFill>
          <a:ln w="38100" cap="flat" cmpd="dbl">
            <a:solidFill>
              <a:schemeClr val="bg1"/>
            </a:solidFill>
            <a:prstDash val="solid"/>
            <a:miter/>
            <a:headEnd type="none" w="med" len="med"/>
            <a:tailEnd type="none" w="med" len="med"/>
          </a:ln>
        </p:spPr>
        <p:txBody>
          <a:bodyPr lIns="51485" tIns="25742" rIns="51485" bIns="25742">
            <a:spAutoFit/>
          </a:bodyPr>
          <a:lstStyle/>
          <a:p>
            <a:pPr defTabSz="685800" eaLnBrk="0" hangingPunct="0">
              <a:buFontTx/>
              <a:buNone/>
              <a:defRPr/>
            </a:pPr>
            <a:r>
              <a:rPr lang="zh-CN" altLang="en-US" sz="1575" b="1" noProof="1">
                <a:effectLst>
                  <a:outerShdw blurRad="38100" dist="38100" dir="2700000">
                    <a:srgbClr val="C0C0C0"/>
                  </a:outerShdw>
                </a:effectLst>
                <a:ea typeface="华文隶书"/>
              </a:rPr>
              <a:t>日</a:t>
            </a:r>
          </a:p>
        </p:txBody>
      </p:sp>
      <p:sp>
        <p:nvSpPr>
          <p:cNvPr id="40963" name="Text Box 3"/>
          <p:cNvSpPr txBox="1"/>
          <p:nvPr/>
        </p:nvSpPr>
        <p:spPr>
          <a:xfrm>
            <a:off x="288926" y="213586"/>
            <a:ext cx="6773863" cy="421319"/>
          </a:xfrm>
          <a:prstGeom prst="rect">
            <a:avLst/>
          </a:prstGeom>
          <a:noFill/>
          <a:ln w="9525">
            <a:noFill/>
          </a:ln>
        </p:spPr>
        <p:txBody>
          <a:bodyPr lIns="51485" tIns="25742" rIns="51485" bIns="25742">
            <a:spAutoFit/>
          </a:bodyPr>
          <a:lstStyle/>
          <a:p>
            <a:pPr defTabSz="685800" eaLnBrk="0" hangingPunct="0">
              <a:spcBef>
                <a:spcPct val="50000"/>
              </a:spcBef>
              <a:buFontTx/>
              <a:buNone/>
              <a:defRPr/>
            </a:pPr>
            <a:r>
              <a:rPr lang="en-US" altLang="zh-CN" sz="2400" b="1" noProof="1">
                <a:effectLst>
                  <a:outerShdw blurRad="38100" dist="38100" dir="2700000">
                    <a:srgbClr val="C0C0C0"/>
                  </a:outerShdw>
                </a:effectLst>
                <a:ea typeface="黑体" panose="02010600030101010101" pitchFamily="49" charset="-122"/>
              </a:rPr>
              <a:t>2.</a:t>
            </a:r>
            <a:r>
              <a:rPr lang="zh-CN" altLang="en-US" sz="2400" b="1" noProof="1">
                <a:effectLst>
                  <a:outerShdw blurRad="38100" dist="38100" dir="2700000">
                    <a:srgbClr val="C0C0C0"/>
                  </a:outerShdw>
                </a:effectLst>
                <a:ea typeface="黑体" panose="02010600030101010101" pitchFamily="49" charset="-122"/>
              </a:rPr>
              <a:t>文字：</a:t>
            </a:r>
            <a:r>
              <a:rPr lang="zh-CN" altLang="en-US" sz="2400" b="1" noProof="1">
                <a:solidFill>
                  <a:srgbClr val="FF0000"/>
                </a:solidFill>
                <a:effectLst>
                  <a:outerShdw blurRad="38100" dist="38100" dir="2700000">
                    <a:srgbClr val="C0C0C0"/>
                  </a:outerShdw>
                </a:effectLst>
                <a:ea typeface="黑体" panose="02010600030101010101" pitchFamily="49" charset="-122"/>
              </a:rPr>
              <a:t>象形文字</a:t>
            </a:r>
          </a:p>
        </p:txBody>
      </p:sp>
    </p:spTree>
    <p:extLst>
      <p:ext uri="{BB962C8B-B14F-4D97-AF65-F5344CB8AC3E}">
        <p14:creationId xmlns:p14="http://schemas.microsoft.com/office/powerpoint/2010/main" val="23056154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7"/>
                                        </p:tgtEl>
                                        <p:attrNameLst>
                                          <p:attrName>style.visibility</p:attrName>
                                        </p:attrNameLst>
                                      </p:cBhvr>
                                      <p:to>
                                        <p:strVal val="visible"/>
                                      </p:to>
                                    </p:set>
                                    <p:anim calcmode="lin" valueType="num">
                                      <p:cBhvr>
                                        <p:cTn id="7" dur="500" fill="hold"/>
                                        <p:tgtEl>
                                          <p:spTgt spid="40967"/>
                                        </p:tgtEl>
                                        <p:attrNameLst>
                                          <p:attrName>ppt_x</p:attrName>
                                        </p:attrNameLst>
                                      </p:cBhvr>
                                      <p:tavLst>
                                        <p:tav tm="0">
                                          <p:val>
                                            <p:strVal val="#ppt_x"/>
                                          </p:val>
                                        </p:tav>
                                        <p:tav tm="100000">
                                          <p:val>
                                            <p:strVal val="#ppt_x"/>
                                          </p:val>
                                        </p:tav>
                                      </p:tavLst>
                                    </p:anim>
                                    <p:anim calcmode="lin" valueType="num">
                                      <p:cBhvr>
                                        <p:cTn id="8" dur="500" fill="hold"/>
                                        <p:tgtEl>
                                          <p:spTgt spid="4096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968"/>
                                        </p:tgtEl>
                                        <p:attrNameLst>
                                          <p:attrName>style.visibility</p:attrName>
                                        </p:attrNameLst>
                                      </p:cBhvr>
                                      <p:to>
                                        <p:strVal val="visible"/>
                                      </p:to>
                                    </p:set>
                                    <p:anim calcmode="lin" valueType="num">
                                      <p:cBhvr>
                                        <p:cTn id="11" dur="500" fill="hold"/>
                                        <p:tgtEl>
                                          <p:spTgt spid="40968"/>
                                        </p:tgtEl>
                                        <p:attrNameLst>
                                          <p:attrName>ppt_x</p:attrName>
                                        </p:attrNameLst>
                                      </p:cBhvr>
                                      <p:tavLst>
                                        <p:tav tm="0">
                                          <p:val>
                                            <p:strVal val="#ppt_x"/>
                                          </p:val>
                                        </p:tav>
                                        <p:tav tm="100000">
                                          <p:val>
                                            <p:strVal val="#ppt_x"/>
                                          </p:val>
                                        </p:tav>
                                      </p:tavLst>
                                    </p:anim>
                                    <p:anim calcmode="lin" valueType="num">
                                      <p:cBhvr>
                                        <p:cTn id="12" dur="500" fill="hold"/>
                                        <p:tgtEl>
                                          <p:spTgt spid="4096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0969"/>
                                        </p:tgtEl>
                                        <p:attrNameLst>
                                          <p:attrName>style.visibility</p:attrName>
                                        </p:attrNameLst>
                                      </p:cBhvr>
                                      <p:to>
                                        <p:strVal val="visible"/>
                                      </p:to>
                                    </p:set>
                                    <p:anim calcmode="lin" valueType="num">
                                      <p:cBhvr>
                                        <p:cTn id="15" dur="500" fill="hold"/>
                                        <p:tgtEl>
                                          <p:spTgt spid="40969"/>
                                        </p:tgtEl>
                                        <p:attrNameLst>
                                          <p:attrName>ppt_x</p:attrName>
                                        </p:attrNameLst>
                                      </p:cBhvr>
                                      <p:tavLst>
                                        <p:tav tm="0">
                                          <p:val>
                                            <p:strVal val="#ppt_x"/>
                                          </p:val>
                                        </p:tav>
                                        <p:tav tm="100000">
                                          <p:val>
                                            <p:strVal val="#ppt_x"/>
                                          </p:val>
                                        </p:tav>
                                      </p:tavLst>
                                    </p:anim>
                                    <p:anim calcmode="lin" valueType="num">
                                      <p:cBhvr>
                                        <p:cTn id="16" dur="500" fill="hold"/>
                                        <p:tgtEl>
                                          <p:spTgt spid="40969"/>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53253">
                                            <p:txEl>
                                              <p:pRg st="7" end="7"/>
                                            </p:txEl>
                                          </p:spTgt>
                                        </p:tgtEl>
                                        <p:attrNameLst>
                                          <p:attrName>style.visibility</p:attrName>
                                        </p:attrNameLst>
                                      </p:cBhvr>
                                      <p:to>
                                        <p:strVal val="visible"/>
                                      </p:to>
                                    </p:set>
                                    <p:anim calcmode="lin" valueType="num">
                                      <p:cBhvr>
                                        <p:cTn id="21" dur="500" fill="hold"/>
                                        <p:tgtEl>
                                          <p:spTgt spid="53253">
                                            <p:txEl>
                                              <p:pRg st="7" end="7"/>
                                            </p:txEl>
                                          </p:spTgt>
                                        </p:tgtEl>
                                        <p:attrNameLst>
                                          <p:attrName>ppt_x</p:attrName>
                                        </p:attrNameLst>
                                      </p:cBhvr>
                                      <p:tavLst>
                                        <p:tav tm="0">
                                          <p:val>
                                            <p:strVal val="#ppt_x"/>
                                          </p:val>
                                        </p:tav>
                                        <p:tav tm="100000">
                                          <p:val>
                                            <p:strVal val="#ppt_x"/>
                                          </p:val>
                                        </p:tav>
                                      </p:tavLst>
                                    </p:anim>
                                    <p:anim calcmode="lin" valueType="num">
                                      <p:cBhvr>
                                        <p:cTn id="22" dur="500" fill="hold"/>
                                        <p:tgtEl>
                                          <p:spTgt spid="5325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53253">
                                            <p:txEl>
                                              <p:pRg st="9" end="9"/>
                                            </p:txEl>
                                          </p:spTgt>
                                        </p:tgtEl>
                                        <p:attrNameLst>
                                          <p:attrName>style.visibility</p:attrName>
                                        </p:attrNameLst>
                                      </p:cBhvr>
                                      <p:to>
                                        <p:strVal val="visible"/>
                                      </p:to>
                                    </p:set>
                                    <p:anim calcmode="lin" valueType="num">
                                      <p:cBhvr>
                                        <p:cTn id="27" dur="500" fill="hold"/>
                                        <p:tgtEl>
                                          <p:spTgt spid="53253">
                                            <p:txEl>
                                              <p:pRg st="9" end="9"/>
                                            </p:txEl>
                                          </p:spTgt>
                                        </p:tgtEl>
                                        <p:attrNameLst>
                                          <p:attrName>ppt_x</p:attrName>
                                        </p:attrNameLst>
                                      </p:cBhvr>
                                      <p:tavLst>
                                        <p:tav tm="0">
                                          <p:val>
                                            <p:strVal val="#ppt_x"/>
                                          </p:val>
                                        </p:tav>
                                        <p:tav tm="100000">
                                          <p:val>
                                            <p:strVal val="#ppt_x"/>
                                          </p:val>
                                        </p:tav>
                                      </p:tavLst>
                                    </p:anim>
                                    <p:anim calcmode="lin" valueType="num">
                                      <p:cBhvr>
                                        <p:cTn id="28" dur="500" fill="hold"/>
                                        <p:tgtEl>
                                          <p:spTgt spid="5325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7" grpId="0" bldLvl="0" animBg="1"/>
      <p:bldP spid="40968" grpId="0" bldLvl="0" animBg="1"/>
      <p:bldP spid="40969"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142875" y="384877"/>
            <a:ext cx="2154238" cy="543481"/>
          </a:xfrm>
          <a:prstGeom prst="round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9769" tIns="34884" rIns="69769" bIns="34884" anchor="ctr"/>
          <a:lstStyle/>
          <a:p>
            <a:pPr algn="ctr" defTabSz="815975" fontAlgn="auto">
              <a:spcBef>
                <a:spcPts val="0"/>
              </a:spcBef>
              <a:spcAft>
                <a:spcPts val="0"/>
              </a:spcAft>
              <a:defRPr/>
            </a:pPr>
            <a:endParaRPr lang="zh-CN" altLang="en-US" sz="1600" dirty="0"/>
          </a:p>
        </p:txBody>
      </p:sp>
      <p:pic>
        <p:nvPicPr>
          <p:cNvPr id="4" name="图片 3"/>
          <p:cNvPicPr>
            <a:picLocks noChangeAspect="1"/>
          </p:cNvPicPr>
          <p:nvPr/>
        </p:nvPicPr>
        <p:blipFill rotWithShape="1">
          <a:blip r:embed="rId2" cstate="print"/>
          <a:srcRect l="24814" r="13974" b="25049"/>
          <a:stretch>
            <a:fillRect/>
          </a:stretch>
        </p:blipFill>
        <p:spPr>
          <a:xfrm>
            <a:off x="142843" y="1335634"/>
            <a:ext cx="8773512" cy="5288319"/>
          </a:xfrm>
          <a:prstGeom prst="roundRect">
            <a:avLst>
              <a:gd name="adj" fmla="val 7037"/>
            </a:avLst>
          </a:prstGeom>
          <a:ln>
            <a:solidFill>
              <a:schemeClr val="bg2">
                <a:lumMod val="50000"/>
              </a:schemeClr>
            </a:solidFill>
          </a:ln>
          <a:effectLst>
            <a:outerShdw blurRad="292100" dist="139700" dir="2700000" algn="tl" rotWithShape="0">
              <a:srgbClr val="333333">
                <a:alpha val="65000"/>
              </a:srgbClr>
            </a:outerShdw>
          </a:effectLst>
        </p:spPr>
      </p:pic>
      <p:pic>
        <p:nvPicPr>
          <p:cNvPr id="23555" name="图片 25" descr="110294360.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8689" y="1336496"/>
            <a:ext cx="3368675" cy="5068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矩形 31"/>
          <p:cNvSpPr>
            <a:spLocks noChangeArrowheads="1"/>
          </p:cNvSpPr>
          <p:nvPr/>
        </p:nvSpPr>
        <p:spPr bwMode="auto">
          <a:xfrm>
            <a:off x="4429126" y="1526820"/>
            <a:ext cx="4367213" cy="366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769" tIns="34884" rIns="69769" bIns="34884">
            <a:spAutoFit/>
          </a:bodyPr>
          <a:lstStyle/>
          <a:p>
            <a:pPr>
              <a:lnSpc>
                <a:spcPts val="3500"/>
              </a:lnSpc>
            </a:pPr>
            <a:r>
              <a:rPr lang="zh-CN" altLang="en-US" sz="2700" b="1">
                <a:latin typeface="微软雅黑" pitchFamily="34" charset="-122"/>
                <a:ea typeface="微软雅黑" pitchFamily="34" charset="-122"/>
              </a:rPr>
              <a:t>用古埃及简体字、繁体字和希腊文同时刻在一块石碑上的诏书</a:t>
            </a:r>
            <a:r>
              <a:rPr lang="en-US" altLang="zh-CN" sz="2700" b="1">
                <a:latin typeface="微软雅黑" pitchFamily="34" charset="-122"/>
                <a:ea typeface="微软雅黑" pitchFamily="34" charset="-122"/>
              </a:rPr>
              <a:t>——</a:t>
            </a:r>
            <a:r>
              <a:rPr lang="zh-CN" altLang="en-US" sz="2700" b="1">
                <a:latin typeface="微软雅黑" pitchFamily="34" charset="-122"/>
                <a:ea typeface="微软雅黑" pitchFamily="34" charset="-122"/>
              </a:rPr>
              <a:t>罗塞塔碑于</a:t>
            </a:r>
            <a:r>
              <a:rPr lang="en-US" altLang="zh-CN" sz="2700" b="1">
                <a:latin typeface="微软雅黑" pitchFamily="34" charset="-122"/>
                <a:ea typeface="微软雅黑" pitchFamily="34" charset="-122"/>
              </a:rPr>
              <a:t>1799</a:t>
            </a:r>
            <a:r>
              <a:rPr lang="zh-CN" altLang="en-US" sz="2700" b="1">
                <a:latin typeface="微软雅黑" pitchFamily="34" charset="-122"/>
                <a:ea typeface="微软雅黑" pitchFamily="34" charset="-122"/>
              </a:rPr>
              <a:t>年被发现。古埃及繁体字一般是指象形文字，它主要用于比较庄重的场合，多见于神庙，纪念碑和金字塔的铭文的雕刻。</a:t>
            </a:r>
          </a:p>
        </p:txBody>
      </p:sp>
      <p:sp>
        <p:nvSpPr>
          <p:cNvPr id="7" name="TextBox 6"/>
          <p:cNvSpPr txBox="1"/>
          <p:nvPr/>
        </p:nvSpPr>
        <p:spPr>
          <a:xfrm>
            <a:off x="357158" y="1621123"/>
            <a:ext cx="532356" cy="3409825"/>
          </a:xfrm>
          <a:prstGeom prst="rect">
            <a:avLst/>
          </a:prstGeom>
          <a:noFill/>
        </p:spPr>
        <p:txBody>
          <a:bodyPr lIns="69769" tIns="34884" rIns="69769" bIns="34884">
            <a:spAutoFit/>
          </a:bodyPr>
          <a:lstStyle/>
          <a:p>
            <a:pPr defTabSz="815975" fontAlgn="auto">
              <a:spcBef>
                <a:spcPts val="0"/>
              </a:spcBef>
              <a:spcAft>
                <a:spcPts val="0"/>
              </a:spcAft>
              <a:defRPr/>
            </a:pPr>
            <a:r>
              <a:rPr lang="zh-CN" altLang="en-US" sz="3100" b="1" dirty="0">
                <a:effectLst>
                  <a:glow rad="228600">
                    <a:schemeClr val="accent2">
                      <a:satMod val="175000"/>
                      <a:alpha val="40000"/>
                    </a:schemeClr>
                  </a:glow>
                </a:effectLst>
                <a:latin typeface="华文隶书" pitchFamily="2" charset="-122"/>
                <a:ea typeface="华文隶书" pitchFamily="2" charset="-122"/>
                <a:sym typeface="+mn-ea"/>
              </a:rPr>
              <a:t>象形文字的发现</a:t>
            </a:r>
          </a:p>
        </p:txBody>
      </p:sp>
      <p:sp>
        <p:nvSpPr>
          <p:cNvPr id="30726" name="矩形 27"/>
          <p:cNvSpPr>
            <a:spLocks noChangeArrowheads="1"/>
          </p:cNvSpPr>
          <p:nvPr/>
        </p:nvSpPr>
        <p:spPr bwMode="auto">
          <a:xfrm>
            <a:off x="714375" y="384877"/>
            <a:ext cx="1525895" cy="45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769" tIns="34884" rIns="69769" bIns="34884">
            <a:spAutoFit/>
          </a:bodyPr>
          <a:lstStyle/>
          <a:p>
            <a:pPr>
              <a:lnSpc>
                <a:spcPts val="3000"/>
              </a:lnSpc>
            </a:pPr>
            <a:r>
              <a:rPr lang="zh-CN" altLang="en-US" sz="2700" b="1">
                <a:latin typeface="微软雅黑" pitchFamily="34" charset="-122"/>
                <a:ea typeface="微软雅黑" pitchFamily="34" charset="-122"/>
              </a:rPr>
              <a:t>象形文字</a:t>
            </a:r>
          </a:p>
        </p:txBody>
      </p:sp>
      <p:pic>
        <p:nvPicPr>
          <p:cNvPr id="30727" name="图片 29" descr="201206280751096743606645.jpg"/>
          <p:cNvPicPr>
            <a:picLocks noChangeAspect="1" noChangeArrowheads="1"/>
          </p:cNvPicPr>
          <p:nvPr/>
        </p:nvPicPr>
        <p:blipFill>
          <a:blip r:embed="rId4">
            <a:clrChange>
              <a:clrFrom>
                <a:srgbClr val="FDFFFE"/>
              </a:clrFrom>
              <a:clrTo>
                <a:srgbClr val="FDFFFE">
                  <a:alpha val="0"/>
                </a:srgbClr>
              </a:clrTo>
            </a:clrChange>
            <a:extLst>
              <a:ext uri="{28A0092B-C50C-407E-A947-70E740481C1C}">
                <a14:useLocalDpi xmlns:a14="http://schemas.microsoft.com/office/drawing/2010/main" val="0"/>
              </a:ext>
            </a:extLst>
          </a:blip>
          <a:srcRect/>
          <a:stretch>
            <a:fillRect/>
          </a:stretch>
        </p:blipFill>
        <p:spPr bwMode="auto">
          <a:xfrm>
            <a:off x="0" y="219931"/>
            <a:ext cx="681038" cy="816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a:spLocks noChangeArrowheads="1"/>
          </p:cNvSpPr>
          <p:nvPr/>
        </p:nvSpPr>
        <p:spPr bwMode="auto">
          <a:xfrm>
            <a:off x="2286001" y="384877"/>
            <a:ext cx="4507481" cy="45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769" tIns="34884" rIns="69769" bIns="34884">
            <a:spAutoFit/>
          </a:bodyPr>
          <a:lstStyle/>
          <a:p>
            <a:pPr>
              <a:lnSpc>
                <a:spcPts val="3000"/>
              </a:lnSpc>
            </a:pPr>
            <a:r>
              <a:rPr lang="en-US" altLang="zh-CN" sz="2700" b="1">
                <a:solidFill>
                  <a:srgbClr val="FF0000"/>
                </a:solidFill>
                <a:latin typeface="微软雅黑" pitchFamily="34" charset="-122"/>
                <a:ea typeface="微软雅黑" pitchFamily="34" charset="-122"/>
              </a:rPr>
              <a:t>------</a:t>
            </a:r>
            <a:r>
              <a:rPr lang="zh-CN" altLang="en-US" sz="2700" b="1">
                <a:latin typeface="微软雅黑" pitchFamily="34" charset="-122"/>
                <a:ea typeface="微软雅黑" pitchFamily="34" charset="-122"/>
              </a:rPr>
              <a:t>世界上最早的文字之一</a:t>
            </a:r>
          </a:p>
        </p:txBody>
      </p:sp>
    </p:spTree>
    <p:extLst>
      <p:ext uri="{BB962C8B-B14F-4D97-AF65-F5344CB8AC3E}">
        <p14:creationId xmlns:p14="http://schemas.microsoft.com/office/powerpoint/2010/main" val="41247377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23555"/>
                                        </p:tgtEl>
                                        <p:attrNameLst>
                                          <p:attrName>style.visibility</p:attrName>
                                        </p:attrNameLst>
                                      </p:cBhvr>
                                      <p:to>
                                        <p:strVal val="visible"/>
                                      </p:to>
                                    </p:set>
                                    <p:animEffect transition="in" filter="blinds(horizontal)">
                                      <p:cBhvr>
                                        <p:cTn id="18" dur="500"/>
                                        <p:tgtEl>
                                          <p:spTgt spid="2355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3556"/>
                                        </p:tgtEl>
                                        <p:attrNameLst>
                                          <p:attrName>style.visibility</p:attrName>
                                        </p:attrNameLst>
                                      </p:cBhvr>
                                      <p:to>
                                        <p:strVal val="visible"/>
                                      </p:to>
                                    </p:set>
                                    <p:animEffect transition="in" filter="blinds(horizontal)">
                                      <p:cBhvr>
                                        <p:cTn id="21" dur="500"/>
                                        <p:tgtEl>
                                          <p:spTgt spid="23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文本框 5"/>
          <p:cNvSpPr txBox="1">
            <a:spLocks noChangeArrowheads="1"/>
          </p:cNvSpPr>
          <p:nvPr/>
        </p:nvSpPr>
        <p:spPr bwMode="auto">
          <a:xfrm>
            <a:off x="604839" y="3924899"/>
            <a:ext cx="824388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150000"/>
              </a:lnSpc>
            </a:pPr>
            <a:r>
              <a:rPr lang="zh-CN" altLang="en-US" sz="2400" b="1">
                <a:latin typeface="微软雅黑" pitchFamily="34" charset="-122"/>
                <a:ea typeface="微软雅黑" pitchFamily="34" charset="-122"/>
              </a:rPr>
              <a:t>古埃及人对医学很有研究，他们对治疗各种疾病的</a:t>
            </a:r>
            <a:r>
              <a:rPr lang="zh-CN" altLang="en-US" sz="2400" b="1">
                <a:solidFill>
                  <a:srgbClr val="FF0000"/>
                </a:solidFill>
                <a:latin typeface="微软雅黑" pitchFamily="34" charset="-122"/>
                <a:ea typeface="微软雅黑" pitchFamily="34" charset="-122"/>
              </a:rPr>
              <a:t>药方</a:t>
            </a:r>
            <a:r>
              <a:rPr lang="zh-CN" altLang="en-US" sz="2400" b="1">
                <a:latin typeface="微软雅黑" pitchFamily="34" charset="-122"/>
                <a:ea typeface="微软雅黑" pitchFamily="34" charset="-122"/>
              </a:rPr>
              <a:t>，包括</a:t>
            </a:r>
            <a:r>
              <a:rPr lang="zh-CN" altLang="en-US" sz="2400" b="1">
                <a:solidFill>
                  <a:srgbClr val="FF0000"/>
                </a:solidFill>
                <a:latin typeface="微软雅黑" pitchFamily="34" charset="-122"/>
                <a:ea typeface="微软雅黑" pitchFamily="34" charset="-122"/>
              </a:rPr>
              <a:t>药名</a:t>
            </a:r>
            <a:r>
              <a:rPr lang="zh-CN" altLang="en-US" sz="2400" b="1">
                <a:latin typeface="微软雅黑" pitchFamily="34" charset="-122"/>
                <a:ea typeface="微软雅黑" pitchFamily="34" charset="-122"/>
              </a:rPr>
              <a:t>、服药的</a:t>
            </a:r>
            <a:r>
              <a:rPr lang="zh-CN" altLang="en-US" sz="2400" b="1">
                <a:solidFill>
                  <a:srgbClr val="FF0000"/>
                </a:solidFill>
                <a:latin typeface="微软雅黑" pitchFamily="34" charset="-122"/>
                <a:ea typeface="微软雅黑" pitchFamily="34" charset="-122"/>
              </a:rPr>
              <a:t>剂量</a:t>
            </a:r>
            <a:r>
              <a:rPr lang="zh-CN" altLang="en-US" sz="2400" b="1">
                <a:latin typeface="微软雅黑" pitchFamily="34" charset="-122"/>
                <a:ea typeface="微软雅黑" pitchFamily="34" charset="-122"/>
              </a:rPr>
              <a:t>和服用的</a:t>
            </a:r>
            <a:r>
              <a:rPr lang="zh-CN" altLang="en-US" sz="2400" b="1">
                <a:solidFill>
                  <a:srgbClr val="FF0000"/>
                </a:solidFill>
                <a:latin typeface="微软雅黑" pitchFamily="34" charset="-122"/>
                <a:ea typeface="微软雅黑" pitchFamily="34" charset="-122"/>
              </a:rPr>
              <a:t>方法</a:t>
            </a:r>
            <a:r>
              <a:rPr lang="zh-CN" altLang="en-US" sz="2400" b="1">
                <a:latin typeface="微软雅黑" pitchFamily="34" charset="-122"/>
                <a:ea typeface="微软雅黑" pitchFamily="34" charset="-122"/>
              </a:rPr>
              <a:t>有很详尽的</a:t>
            </a:r>
            <a:r>
              <a:rPr lang="zh-CN" altLang="en-US" sz="2400" b="1">
                <a:solidFill>
                  <a:srgbClr val="FF0000"/>
                </a:solidFill>
                <a:latin typeface="微软雅黑" pitchFamily="34" charset="-122"/>
                <a:ea typeface="微软雅黑" pitchFamily="34" charset="-122"/>
              </a:rPr>
              <a:t>文字记载</a:t>
            </a:r>
            <a:r>
              <a:rPr lang="zh-CN" altLang="en-US" sz="2400" b="1">
                <a:latin typeface="微软雅黑" pitchFamily="34" charset="-122"/>
                <a:ea typeface="微软雅黑" pitchFamily="34" charset="-122"/>
              </a:rPr>
              <a:t>，尤其是对</a:t>
            </a:r>
            <a:r>
              <a:rPr lang="zh-CN" altLang="en-US" sz="2400" b="1">
                <a:solidFill>
                  <a:srgbClr val="FF0000"/>
                </a:solidFill>
                <a:latin typeface="微软雅黑" pitchFamily="34" charset="-122"/>
                <a:ea typeface="微软雅黑" pitchFamily="34" charset="-122"/>
              </a:rPr>
              <a:t>胃病</a:t>
            </a:r>
            <a:r>
              <a:rPr lang="zh-CN" altLang="en-US" sz="2400" b="1">
                <a:latin typeface="微软雅黑" pitchFamily="34" charset="-122"/>
                <a:ea typeface="微软雅黑" pitchFamily="34" charset="-122"/>
              </a:rPr>
              <a:t>、</a:t>
            </a:r>
            <a:r>
              <a:rPr lang="zh-CN" altLang="en-US" sz="2400" b="1">
                <a:solidFill>
                  <a:srgbClr val="FF0000"/>
                </a:solidFill>
                <a:latin typeface="微软雅黑" pitchFamily="34" charset="-122"/>
                <a:ea typeface="微软雅黑" pitchFamily="34" charset="-122"/>
              </a:rPr>
              <a:t>心血管</a:t>
            </a:r>
            <a:r>
              <a:rPr lang="zh-CN" altLang="en-US" sz="2400" b="1">
                <a:latin typeface="微软雅黑" pitchFamily="34" charset="-122"/>
                <a:ea typeface="微软雅黑" pitchFamily="34" charset="-122"/>
              </a:rPr>
              <a:t>疾病，以及囊肿和疗疮等相关外科医治，都具有一定临床经验。</a:t>
            </a:r>
          </a:p>
        </p:txBody>
      </p:sp>
      <p:sp>
        <p:nvSpPr>
          <p:cNvPr id="11267" name="文本框 3"/>
          <p:cNvSpPr txBox="1"/>
          <p:nvPr/>
        </p:nvSpPr>
        <p:spPr>
          <a:xfrm>
            <a:off x="219075" y="0"/>
            <a:ext cx="7061200" cy="508601"/>
          </a:xfrm>
          <a:prstGeom prst="rect">
            <a:avLst/>
          </a:prstGeom>
          <a:noFill/>
          <a:ln w="9525">
            <a:noFill/>
          </a:ln>
        </p:spPr>
        <p:txBody>
          <a:bodyPr>
            <a:spAutoFit/>
          </a:bodyPr>
          <a:lstStyle/>
          <a:p>
            <a:r>
              <a:rPr lang="en-US" altLang="zh-CN" sz="2705" b="1" noProof="1">
                <a:solidFill>
                  <a:srgbClr val="FF0000"/>
                </a:solidFill>
                <a:latin typeface="微软雅黑" panose="020B0503020204020204" charset="-122"/>
                <a:ea typeface="微软雅黑" panose="020B0503020204020204" charset="-122"/>
              </a:rPr>
              <a:t>3.</a:t>
            </a:r>
            <a:r>
              <a:rPr lang="zh-CN" altLang="en-US" sz="2705" b="1" noProof="1">
                <a:solidFill>
                  <a:srgbClr val="FF0000"/>
                </a:solidFill>
                <a:latin typeface="微软雅黑" panose="020B0503020204020204" charset="-122"/>
                <a:ea typeface="微软雅黑" panose="020B0503020204020204" charset="-122"/>
              </a:rPr>
              <a:t>古埃及医学：解剖学</a:t>
            </a:r>
            <a:endParaRPr lang="en-US" altLang="zh-CN" sz="2705" b="1" noProof="1">
              <a:solidFill>
                <a:srgbClr val="FF0000"/>
              </a:solidFill>
              <a:latin typeface="微软雅黑" panose="020B0503020204020204" charset="-122"/>
              <a:ea typeface="微软雅黑" panose="020B0503020204020204" charset="-122"/>
            </a:endParaRPr>
          </a:p>
        </p:txBody>
      </p:sp>
      <p:grpSp>
        <p:nvGrpSpPr>
          <p:cNvPr id="31747" name="组合 23567"/>
          <p:cNvGrpSpPr>
            <a:grpSpLocks/>
          </p:cNvGrpSpPr>
          <p:nvPr/>
        </p:nvGrpSpPr>
        <p:grpSpPr bwMode="auto">
          <a:xfrm>
            <a:off x="1398589" y="932587"/>
            <a:ext cx="2789237" cy="2897151"/>
            <a:chOff x="0" y="0"/>
            <a:chExt cx="1709" cy="1824"/>
          </a:xfrm>
        </p:grpSpPr>
        <p:pic>
          <p:nvPicPr>
            <p:cNvPr id="31748" name="图片 23568" descr="埃及法老图坦哈蒙的金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09" cy="182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1749" name="文本框 23569"/>
            <p:cNvSpPr txBox="1">
              <a:spLocks noChangeArrowheads="1"/>
            </p:cNvSpPr>
            <p:nvPr/>
          </p:nvSpPr>
          <p:spPr bwMode="auto">
            <a:xfrm>
              <a:off x="0" y="0"/>
              <a:ext cx="1166" cy="2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b="1">
                  <a:latin typeface="Times New Roman" pitchFamily="18" charset="0"/>
                </a:rPr>
                <a:t>法老的金棺</a:t>
              </a:r>
            </a:p>
          </p:txBody>
        </p:sp>
      </p:grpSp>
      <p:sp>
        <p:nvSpPr>
          <p:cNvPr id="4" name="矩形 3"/>
          <p:cNvSpPr/>
          <p:nvPr/>
        </p:nvSpPr>
        <p:spPr>
          <a:xfrm>
            <a:off x="4559300" y="1105993"/>
            <a:ext cx="2795588" cy="1938992"/>
          </a:xfrm>
          <a:prstGeom prst="rect">
            <a:avLst/>
          </a:prstGeom>
          <a:noFill/>
          <a:ln w="9525">
            <a:noFill/>
          </a:ln>
        </p:spPr>
        <p:txBody>
          <a:bodyPr>
            <a:spAutoFit/>
          </a:bodyPr>
          <a:lstStyle/>
          <a:p>
            <a:pPr>
              <a:defRPr/>
            </a:pPr>
            <a:r>
              <a:rPr lang="zh-CN" altLang="en-US" sz="2400" b="1" noProof="1">
                <a:latin typeface="宋体" panose="02010600030101010101" pitchFamily="2" charset="-122"/>
              </a:rPr>
              <a:t>    </a:t>
            </a:r>
            <a:r>
              <a:rPr lang="zh-CN" altLang="en-US" sz="2400" noProof="1">
                <a:effectLst>
                  <a:outerShdw blurRad="38100" dist="38100" dir="2700000">
                    <a:srgbClr val="C0C0C0"/>
                  </a:outerShdw>
                </a:effectLst>
                <a:latin typeface="微软雅黑" panose="020B0503020204020204" charset="-122"/>
                <a:ea typeface="微软雅黑" panose="020B0503020204020204" charset="-122"/>
              </a:rPr>
              <a:t>古埃及人将人的遗体</a:t>
            </a:r>
            <a:r>
              <a:rPr lang="zh-CN" altLang="en-US" sz="2400" b="1" noProof="1">
                <a:latin typeface="宋体" panose="02010600030101010101" pitchFamily="2" charset="-122"/>
              </a:rPr>
              <a:t>制成</a:t>
            </a:r>
            <a:r>
              <a:rPr lang="zh-CN" altLang="en-US" sz="2400" b="1" noProof="1">
                <a:solidFill>
                  <a:srgbClr val="FF0000"/>
                </a:solidFill>
                <a:latin typeface="宋体" panose="02010600030101010101" pitchFamily="2" charset="-122"/>
                <a:hlinkClick r:id="rId3" action="ppaction://hlinkfile"/>
              </a:rPr>
              <a:t>木乃伊</a:t>
            </a:r>
            <a:r>
              <a:rPr lang="zh-CN" altLang="en-US" sz="2400" b="1" noProof="1">
                <a:latin typeface="宋体" panose="02010600030101010101" pitchFamily="2" charset="-122"/>
              </a:rPr>
              <a:t>，它的制作增长了</a:t>
            </a:r>
            <a:r>
              <a:rPr lang="zh-CN" altLang="en-US" sz="2400" b="1" noProof="1">
                <a:solidFill>
                  <a:srgbClr val="FF0000"/>
                </a:solidFill>
                <a:latin typeface="宋体" panose="02010600030101010101" pitchFamily="2" charset="-122"/>
              </a:rPr>
              <a:t>解剖</a:t>
            </a:r>
            <a:r>
              <a:rPr lang="zh-CN" altLang="en-US" sz="2400" b="1" noProof="1">
                <a:latin typeface="宋体" panose="02010600030101010101" pitchFamily="2" charset="-122"/>
              </a:rPr>
              <a:t>知识，从而促进了医学的发展。</a:t>
            </a:r>
          </a:p>
        </p:txBody>
      </p:sp>
      <p:sp>
        <p:nvSpPr>
          <p:cNvPr id="29" name="矩形 28"/>
          <p:cNvSpPr/>
          <p:nvPr/>
        </p:nvSpPr>
        <p:spPr>
          <a:xfrm>
            <a:off x="5265739" y="3998495"/>
            <a:ext cx="1201737" cy="438582"/>
          </a:xfrm>
          <a:prstGeom prst="rect">
            <a:avLst/>
          </a:prstGeom>
          <a:noFill/>
          <a:ln w="9525">
            <a:noFill/>
          </a:ln>
        </p:spPr>
        <p:txBody>
          <a:bodyPr anchor="ctr">
            <a:spAutoFit/>
          </a:bodyPr>
          <a:lstStyle/>
          <a:p>
            <a:pPr indent="304800">
              <a:lnSpc>
                <a:spcPct val="150000"/>
              </a:lnSpc>
              <a:defRPr/>
            </a:pPr>
            <a:r>
              <a:rPr lang="en-US" altLang="zh-CN" sz="1500" noProof="1">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 </a:t>
            </a:r>
            <a:endParaRPr lang="zh-CN" altLang="en-US" sz="1500" noProof="1">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0405820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图片 25601" descr="jzt01">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矩形 25602"/>
          <p:cNvSpPr>
            <a:spLocks noChangeArrowheads="1" noChangeShapeType="1" noTextEdit="1"/>
          </p:cNvSpPr>
          <p:nvPr/>
        </p:nvSpPr>
        <p:spPr bwMode="auto">
          <a:xfrm>
            <a:off x="381000" y="304519"/>
            <a:ext cx="2626995" cy="636950"/>
          </a:xfrm>
          <a:prstGeom prst="rect">
            <a:avLst/>
          </a:prstGeom>
        </p:spPr>
        <p:txBody>
          <a:bodyPr wrap="none" fromWordArt="1">
            <a:prstTxWarp prst="textPlain">
              <a:avLst>
                <a:gd name="adj" fmla="val 50000"/>
              </a:avLst>
            </a:prstTxWarp>
            <a:scene3d>
              <a:camera prst="orthographicFront"/>
              <a:lightRig rig="threePt" dir="t"/>
            </a:scene3d>
          </a:bodyPr>
          <a:lstStyle/>
          <a:p>
            <a:pPr algn="ctr">
              <a:defRPr/>
            </a:pPr>
            <a:r>
              <a:rPr lang="zh-CN" altLang="en-US" sz="3600">
                <a:effectLst>
                  <a:outerShdw blurRad="38100" dist="19050" dir="2700000" algn="tl" rotWithShape="0">
                    <a:schemeClr val="dk1">
                      <a:alpha val="40000"/>
                    </a:schemeClr>
                  </a:outerShdw>
                </a:effectLst>
                <a:latin typeface="宋体" panose="02010600030101010101" pitchFamily="2" charset="-122"/>
                <a:cs typeface="宋体" panose="02010600030101010101" pitchFamily="2" charset="-122"/>
              </a:rPr>
              <a:t>金字塔</a:t>
            </a:r>
          </a:p>
        </p:txBody>
      </p:sp>
      <p:sp>
        <p:nvSpPr>
          <p:cNvPr id="25604" name="文本框 25603"/>
          <p:cNvSpPr txBox="1">
            <a:spLocks noChangeArrowheads="1"/>
          </p:cNvSpPr>
          <p:nvPr/>
        </p:nvSpPr>
        <p:spPr bwMode="auto">
          <a:xfrm>
            <a:off x="179512" y="3811012"/>
            <a:ext cx="8382000" cy="3046988"/>
          </a:xfrm>
          <a:prstGeom prst="rect">
            <a:avLst/>
          </a:prstGeom>
          <a:solidFill>
            <a:schemeClr val="bg2"/>
          </a:solidFill>
          <a:ln w="15875">
            <a:solidFill>
              <a:srgbClr val="0000FF"/>
            </a:solidFill>
            <a:miter lim="800000"/>
            <a:headEnd/>
            <a:tailEnd/>
          </a:ln>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400" dirty="0">
                <a:latin typeface="宋体" pitchFamily="2" charset="-122"/>
              </a:rPr>
              <a:t>    </a:t>
            </a:r>
            <a:r>
              <a:rPr lang="zh-CN" altLang="en-US" sz="2400" b="1" dirty="0">
                <a:latin typeface="宋体" pitchFamily="2" charset="-122"/>
              </a:rPr>
              <a:t>古埃及国王奥西里斯被自己的恶兄弟杀害，碎尸后被扔到了尼罗河里。王后伊西丝悲痛欲绝，她找到遗体，伏尸痛哭，这感动了太阳神。于是天神帮助她把尸块还原成尸体，做成干尸，即木乃伊。奥西里斯于是再生，成为冥界的主宰。从此以后，每个法老死后，都要把奥西里斯神话表演一次，制成木乃伊后装入石棺，再送进“永久的住所”</a:t>
            </a:r>
            <a:r>
              <a:rPr lang="en-US" altLang="zh-CN" sz="2400" b="1" dirty="0">
                <a:latin typeface="宋体" pitchFamily="2" charset="-122"/>
              </a:rPr>
              <a:t>——</a:t>
            </a:r>
            <a:r>
              <a:rPr lang="zh-CN" altLang="en-US" sz="2400" b="1" dirty="0">
                <a:latin typeface="宋体" pitchFamily="2" charset="-122"/>
              </a:rPr>
              <a:t>金字塔中。古埃及人认为，这样，法老们的灵魂就能永生，并在</a:t>
            </a:r>
            <a:r>
              <a:rPr lang="en-US" altLang="zh-CN" sz="2400" b="1" dirty="0">
                <a:latin typeface="宋体" pitchFamily="2" charset="-122"/>
              </a:rPr>
              <a:t>3000</a:t>
            </a:r>
            <a:r>
              <a:rPr lang="zh-CN" altLang="en-US" sz="2400" b="1" dirty="0">
                <a:latin typeface="宋体" pitchFamily="2" charset="-122"/>
              </a:rPr>
              <a:t>年后的极乐世界里复活。 </a:t>
            </a:r>
          </a:p>
        </p:txBody>
      </p:sp>
      <p:sp>
        <p:nvSpPr>
          <p:cNvPr id="3" name="矩形 2"/>
          <p:cNvSpPr/>
          <p:nvPr/>
        </p:nvSpPr>
        <p:spPr>
          <a:xfrm>
            <a:off x="5743882" y="1212997"/>
            <a:ext cx="2037737" cy="1200329"/>
          </a:xfrm>
          <a:prstGeom prst="rect">
            <a:avLst/>
          </a:prstGeom>
          <a:noFill/>
          <a:ln>
            <a:noFill/>
          </a:ln>
        </p:spPr>
        <p:txBody>
          <a:bodyPr wrap="none">
            <a:spAutoFit/>
            <a:scene3d>
              <a:camera prst="orthographicFront"/>
              <a:lightRig rig="threePt" dir="t">
                <a:rot lat="0" lon="0" rev="0"/>
              </a:lightRig>
            </a:scene3d>
            <a:sp3d extrusionH="120650" prstMaterial="matte"/>
          </a:bodyPr>
          <a:lstStyle/>
          <a:p>
            <a:pPr algn="ctr"/>
            <a:r>
              <a:rPr lang="zh-CN" altLang="en-US" sz="7200" b="1" noProof="1">
                <a:ln>
                  <a:gradFill>
                    <a:gsLst>
                      <a:gs pos="98000">
                        <a:srgbClr val="F88C89"/>
                      </a:gs>
                      <a:gs pos="86000">
                        <a:srgbClr val="F8D078"/>
                      </a:gs>
                      <a:gs pos="73000">
                        <a:srgbClr val="BAD172"/>
                      </a:gs>
                      <a:gs pos="62000">
                        <a:srgbClr val="BEC7AF"/>
                      </a:gs>
                      <a:gs pos="50000">
                        <a:srgbClr val="83D9E3"/>
                      </a:gs>
                      <a:gs pos="37000">
                        <a:srgbClr val="9C61DF"/>
                      </a:gs>
                      <a:gs pos="24000">
                        <a:srgbClr val="CA78E1"/>
                      </a:gs>
                      <a:gs pos="12000">
                        <a:srgbClr val="E564DF"/>
                      </a:gs>
                      <a:gs pos="0">
                        <a:srgbClr val="F86CC0"/>
                      </a:gs>
                    </a:gsLst>
                    <a:lin ang="0"/>
                  </a:gradFill>
                </a:ln>
                <a:gradFill>
                  <a:gsLst>
                    <a:gs pos="79000">
                      <a:srgbClr val="CCFF66"/>
                    </a:gs>
                    <a:gs pos="94000">
                      <a:srgbClr val="FFFF00">
                        <a:alpha val="50000"/>
                      </a:srgbClr>
                    </a:gs>
                    <a:gs pos="70000">
                      <a:srgbClr val="00FF00">
                        <a:alpha val="13000"/>
                      </a:srgbClr>
                    </a:gs>
                    <a:gs pos="56000">
                      <a:srgbClr val="00FFFF">
                        <a:alpha val="50000"/>
                      </a:srgbClr>
                    </a:gs>
                    <a:gs pos="43000">
                      <a:srgbClr val="00FFFF">
                        <a:alpha val="13000"/>
                      </a:srgbClr>
                    </a:gs>
                    <a:gs pos="22000">
                      <a:srgbClr val="FF00FF">
                        <a:alpha val="50000"/>
                      </a:srgbClr>
                    </a:gs>
                    <a:gs pos="33000">
                      <a:srgbClr val="9900FF">
                        <a:alpha val="50000"/>
                      </a:srgbClr>
                    </a:gs>
                    <a:gs pos="5000">
                      <a:srgbClr val="FF00FF">
                        <a:alpha val="50000"/>
                      </a:srgbClr>
                    </a:gs>
                    <a:gs pos="0">
                      <a:srgbClr val="FF3300">
                        <a:alpha val="50000"/>
                      </a:srgbClr>
                    </a:gs>
                    <a:gs pos="100000">
                      <a:srgbClr val="FF3300">
                        <a:alpha val="30000"/>
                      </a:srgbClr>
                    </a:gs>
                  </a:gsLst>
                  <a:lin ang="0"/>
                </a:gradFill>
                <a:effectLst>
                  <a:outerShdw blurRad="50800" dist="38100" algn="l" rotWithShape="0">
                    <a:srgbClr val="CC00CC">
                      <a:alpha val="40000"/>
                    </a:srgbClr>
                  </a:outerShdw>
                </a:effectLst>
              </a:rPr>
              <a:t>起源</a:t>
            </a:r>
          </a:p>
        </p:txBody>
      </p:sp>
    </p:spTree>
    <p:extLst>
      <p:ext uri="{BB962C8B-B14F-4D97-AF65-F5344CB8AC3E}">
        <p14:creationId xmlns:p14="http://schemas.microsoft.com/office/powerpoint/2010/main" val="1795020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blinds(horizontal)">
                                      <p:cBhvr>
                                        <p:cTn id="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7" name="组合 56321"/>
          <p:cNvGrpSpPr>
            <a:grpSpLocks noChangeAspect="1"/>
          </p:cNvGrpSpPr>
          <p:nvPr/>
        </p:nvGrpSpPr>
        <p:grpSpPr bwMode="auto">
          <a:xfrm>
            <a:off x="228600" y="790902"/>
            <a:ext cx="8832850" cy="5885234"/>
            <a:chOff x="0" y="0"/>
            <a:chExt cx="4768" cy="3178"/>
          </a:xfrm>
        </p:grpSpPr>
        <p:pic>
          <p:nvPicPr>
            <p:cNvPr id="34818" name="图片 56322" descr="mummy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 y="0"/>
              <a:ext cx="1600" cy="3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图片 56323" descr="coffinofdjedbast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 y="10"/>
              <a:ext cx="1600" cy="3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图片 56324" descr="mummy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
              <a:ext cx="1600" cy="3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6326" name="文本框 56325"/>
          <p:cNvSpPr txBox="1">
            <a:spLocks noChangeArrowheads="1"/>
          </p:cNvSpPr>
          <p:nvPr/>
        </p:nvSpPr>
        <p:spPr bwMode="auto">
          <a:xfrm>
            <a:off x="3124201" y="-74015"/>
            <a:ext cx="23733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spcBef>
                <a:spcPct val="50000"/>
              </a:spcBef>
            </a:pPr>
            <a:r>
              <a:rPr lang="zh-CN" altLang="en-US" sz="3200" b="1">
                <a:solidFill>
                  <a:srgbClr val="C00000"/>
                </a:solidFill>
                <a:latin typeface="Times New Roman" pitchFamily="18" charset="0"/>
                <a:ea typeface="MingLiU" pitchFamily="49" charset="-120"/>
              </a:rPr>
              <a:t>木乃伊</a:t>
            </a:r>
          </a:p>
        </p:txBody>
      </p:sp>
    </p:spTree>
    <p:extLst>
      <p:ext uri="{BB962C8B-B14F-4D97-AF65-F5344CB8AC3E}">
        <p14:creationId xmlns:p14="http://schemas.microsoft.com/office/powerpoint/2010/main" val="20500513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326"/>
                                        </p:tgtEl>
                                        <p:attrNameLst>
                                          <p:attrName>style.visibility</p:attrName>
                                        </p:attrNameLst>
                                      </p:cBhvr>
                                      <p:to>
                                        <p:strVal val="visible"/>
                                      </p:to>
                                    </p:set>
                                    <p:animEffect transition="in" filter="blinds(horizontal)">
                                      <p:cBhvr>
                                        <p:cTn id="7" dur="500"/>
                                        <p:tgtEl>
                                          <p:spTgt spid="56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00502002">
            <a:extLst>
              <a:ext uri="{FF2B5EF4-FFF2-40B4-BE49-F238E27FC236}">
                <a16:creationId xmlns:a16="http://schemas.microsoft.com/office/drawing/2014/main" id="{85FDAB2C-A9DF-4AE7-B20E-F413F3C0071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7900" y="620713"/>
            <a:ext cx="2336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00803003">
            <a:extLst>
              <a:ext uri="{FF2B5EF4-FFF2-40B4-BE49-F238E27FC236}">
                <a16:creationId xmlns:a16="http://schemas.microsoft.com/office/drawing/2014/main" id="{0424DE0C-859E-49A0-B8D8-D89E799BD7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644900"/>
            <a:ext cx="2592388"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descr="00301002">
            <a:extLst>
              <a:ext uri="{FF2B5EF4-FFF2-40B4-BE49-F238E27FC236}">
                <a16:creationId xmlns:a16="http://schemas.microsoft.com/office/drawing/2014/main" id="{3794899F-B6F3-4526-85F7-91817D2A1E5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088" y="1268413"/>
            <a:ext cx="3311525"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5" descr="长城4">
            <a:extLst>
              <a:ext uri="{FF2B5EF4-FFF2-40B4-BE49-F238E27FC236}">
                <a16:creationId xmlns:a16="http://schemas.microsoft.com/office/drawing/2014/main" id="{0F69AAD9-3CCA-42EE-B23C-2FB1085B32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825" y="3971925"/>
            <a:ext cx="3382963"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8" name="Group 6">
            <a:extLst>
              <a:ext uri="{FF2B5EF4-FFF2-40B4-BE49-F238E27FC236}">
                <a16:creationId xmlns:a16="http://schemas.microsoft.com/office/drawing/2014/main" id="{AE27B914-5533-4D3E-B8FA-D1FC2F1B05AE}"/>
              </a:ext>
            </a:extLst>
          </p:cNvPr>
          <p:cNvGrpSpPr>
            <a:grpSpLocks/>
          </p:cNvGrpSpPr>
          <p:nvPr/>
        </p:nvGrpSpPr>
        <p:grpSpPr bwMode="auto">
          <a:xfrm>
            <a:off x="250825" y="1268413"/>
            <a:ext cx="8212138" cy="4751387"/>
            <a:chOff x="0" y="0"/>
            <a:chExt cx="5173" cy="2993"/>
          </a:xfrm>
        </p:grpSpPr>
        <p:sp>
          <p:nvSpPr>
            <p:cNvPr id="3079" name="WordArt 7">
              <a:extLst>
                <a:ext uri="{FF2B5EF4-FFF2-40B4-BE49-F238E27FC236}">
                  <a16:creationId xmlns:a16="http://schemas.microsoft.com/office/drawing/2014/main" id="{9F4BF84E-6EB2-4172-837A-09BE5E29CC5C}"/>
                </a:ext>
              </a:extLst>
            </p:cNvPr>
            <p:cNvSpPr>
              <a:spLocks noChangeArrowheads="1" noChangeShapeType="1"/>
            </p:cNvSpPr>
            <p:nvPr/>
          </p:nvSpPr>
          <p:spPr bwMode="auto">
            <a:xfrm>
              <a:off x="45" y="0"/>
              <a:ext cx="816" cy="573"/>
            </a:xfrm>
            <a:prstGeom prst="rect">
              <a:avLst/>
            </a:prstGeom>
          </p:spPr>
          <p:txBody>
            <a:bodyPr wrap="none" fromWordArt="1">
              <a:prstTxWarp prst="textCurveUp">
                <a:avLst>
                  <a:gd name="adj" fmla="val 40356"/>
                </a:avLst>
              </a:prstTxWarp>
            </a:bodyPr>
            <a:lstStyle/>
            <a:p>
              <a:r>
                <a:rPr lang="zh-CN" altLang="en-US" sz="3600" kern="10">
                  <a:ln w="12700" cmpd="sng">
                    <a:solidFill>
                      <a:schemeClr val="tx1"/>
                    </a:solidFill>
                    <a:round/>
                    <a:headEnd/>
                    <a:tailEnd/>
                  </a:ln>
                  <a:effectLst>
                    <a:outerShdw dist="45791" dir="2021404" algn="ctr" rotWithShape="0">
                      <a:srgbClr val="808080">
                        <a:alpha val="76999"/>
                      </a:srgbClr>
                    </a:outerShdw>
                  </a:effectLst>
                  <a:latin typeface="华文新魏"/>
                </a:rPr>
                <a:t>古埃及</a:t>
              </a:r>
            </a:p>
          </p:txBody>
        </p:sp>
        <p:sp>
          <p:nvSpPr>
            <p:cNvPr id="3080" name="WordArt 8">
              <a:extLst>
                <a:ext uri="{FF2B5EF4-FFF2-40B4-BE49-F238E27FC236}">
                  <a16:creationId xmlns:a16="http://schemas.microsoft.com/office/drawing/2014/main" id="{04348CB7-8E52-4A5A-A97D-37598E9AED55}"/>
                </a:ext>
              </a:extLst>
            </p:cNvPr>
            <p:cNvSpPr>
              <a:spLocks noChangeArrowheads="1" noChangeShapeType="1"/>
            </p:cNvSpPr>
            <p:nvPr/>
          </p:nvSpPr>
          <p:spPr bwMode="auto">
            <a:xfrm>
              <a:off x="4309" y="0"/>
              <a:ext cx="864" cy="499"/>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Wave1">
                <a:avLst>
                  <a:gd name="adj1" fmla="val 13005"/>
                  <a:gd name="adj2" fmla="val 0"/>
                </a:avLst>
              </a:prstTxWarp>
            </a:bodyPr>
            <a:lstStyle/>
            <a:p>
              <a:r>
                <a:rPr lang="zh-CN" altLang="en-US" sz="3600">
                  <a:effectLst>
                    <a:outerShdw dist="53882" dir="2700000" algn="ctr" rotWithShape="0">
                      <a:srgbClr val="C0C0C0">
                        <a:alpha val="76999"/>
                      </a:srgbClr>
                    </a:outerShdw>
                  </a:effectLst>
                  <a:latin typeface="华文新魏"/>
                </a:rPr>
                <a:t>古巴比伦</a:t>
              </a:r>
            </a:p>
          </p:txBody>
        </p:sp>
        <p:sp>
          <p:nvSpPr>
            <p:cNvPr id="3081" name="WordArt 9">
              <a:extLst>
                <a:ext uri="{FF2B5EF4-FFF2-40B4-BE49-F238E27FC236}">
                  <a16:creationId xmlns:a16="http://schemas.microsoft.com/office/drawing/2014/main" id="{30891244-731B-4634-A2F4-313C87C2BE6D}"/>
                </a:ext>
              </a:extLst>
            </p:cNvPr>
            <p:cNvSpPr>
              <a:spLocks noChangeArrowheads="1" noChangeShapeType="1"/>
            </p:cNvSpPr>
            <p:nvPr/>
          </p:nvSpPr>
          <p:spPr bwMode="auto">
            <a:xfrm>
              <a:off x="0" y="2586"/>
              <a:ext cx="1131" cy="361"/>
            </a:xfrm>
            <a:prstGeom prst="rect">
              <a:avLst/>
            </a:prstGeom>
          </p:spPr>
          <p:txBody>
            <a:bodyPr wrap="none" fromWordArt="1">
              <a:prstTxWarp prst="textFadeUp">
                <a:avLst>
                  <a:gd name="adj" fmla="val 9991"/>
                </a:avLst>
              </a:prstTxWarp>
            </a:bodyPr>
            <a:lstStyle/>
            <a:p>
              <a:r>
                <a:rPr lang="zh-CN" altLang="en-US" sz="3600" kern="10">
                  <a:ln w="12700" cmpd="sng">
                    <a:solidFill>
                      <a:srgbClr val="FF6600"/>
                    </a:solidFill>
                    <a:round/>
                    <a:headEnd/>
                    <a:tailEnd/>
                  </a:ln>
                  <a:gradFill rotWithShape="0">
                    <a:gsLst>
                      <a:gs pos="0">
                        <a:srgbClr val="520402"/>
                      </a:gs>
                      <a:gs pos="100000">
                        <a:srgbClr val="FFCC00"/>
                      </a:gs>
                    </a:gsLst>
                    <a:lin ang="5400000" scaled="1"/>
                  </a:gradFill>
                  <a:effectLst>
                    <a:outerShdw dist="35921" dir="2700000" sy="50000" rotWithShape="0">
                      <a:srgbClr val="875B0D">
                        <a:alpha val="65999"/>
                      </a:srgbClr>
                    </a:outerShdw>
                  </a:effectLst>
                  <a:latin typeface="华文新魏"/>
                </a:rPr>
                <a:t>古印度</a:t>
              </a:r>
            </a:p>
          </p:txBody>
        </p:sp>
        <p:sp>
          <p:nvSpPr>
            <p:cNvPr id="3082" name="WordArt 10">
              <a:extLst>
                <a:ext uri="{FF2B5EF4-FFF2-40B4-BE49-F238E27FC236}">
                  <a16:creationId xmlns:a16="http://schemas.microsoft.com/office/drawing/2014/main" id="{394D338C-2E70-4500-B20C-744A7F1C6265}"/>
                </a:ext>
              </a:extLst>
            </p:cNvPr>
            <p:cNvSpPr>
              <a:spLocks noChangeArrowheads="1" noChangeShapeType="1"/>
            </p:cNvSpPr>
            <p:nvPr/>
          </p:nvSpPr>
          <p:spPr bwMode="auto">
            <a:xfrm>
              <a:off x="4218" y="2540"/>
              <a:ext cx="906" cy="453"/>
            </a:xfrm>
            <a:prstGeom prst="rect">
              <a:avLst/>
            </a:prstGeom>
          </p:spPr>
          <p:txBody>
            <a:bodyPr wrap="none" fromWordArt="1">
              <a:prstTxWarp prst="textDoubleWave1">
                <a:avLst>
                  <a:gd name="adj1" fmla="val 6500"/>
                  <a:gd name="adj2" fmla="val 0"/>
                </a:avLst>
              </a:prstTxWarp>
            </a:bodyPr>
            <a:lstStyle/>
            <a:p>
              <a:r>
                <a:rPr lang="zh-CN" altLang="en-US" sz="3600" kern="10" spc="-360">
                  <a:ln w="12700" cmpd="sng">
                    <a:solidFill>
                      <a:schemeClr val="bg1"/>
                    </a:solidFill>
                    <a:round/>
                    <a:headEnd/>
                    <a:tailEnd/>
                  </a:ln>
                  <a:solidFill>
                    <a:schemeClr val="bg1"/>
                  </a:solidFill>
                  <a:effectLst>
                    <a:outerShdw dist="125724" dir="18900000" algn="ctr" rotWithShape="0">
                      <a:srgbClr val="000099"/>
                    </a:outerShdw>
                  </a:effectLst>
                  <a:latin typeface="华文新魏"/>
                </a:rPr>
                <a:t>中国</a:t>
              </a:r>
            </a:p>
          </p:txBody>
        </p:sp>
      </p:grpSp>
      <p:sp>
        <p:nvSpPr>
          <p:cNvPr id="3083" name="WordArt 11">
            <a:extLst>
              <a:ext uri="{FF2B5EF4-FFF2-40B4-BE49-F238E27FC236}">
                <a16:creationId xmlns:a16="http://schemas.microsoft.com/office/drawing/2014/main" id="{85A88199-B449-400F-A689-0DC70BC6032E}"/>
              </a:ext>
            </a:extLst>
          </p:cNvPr>
          <p:cNvSpPr>
            <a:spLocks noChangeArrowheads="1" noChangeShapeType="1"/>
          </p:cNvSpPr>
          <p:nvPr/>
        </p:nvSpPr>
        <p:spPr bwMode="auto">
          <a:xfrm rot="947010">
            <a:off x="611188" y="0"/>
            <a:ext cx="2743200" cy="1385888"/>
          </a:xfrm>
          <a:prstGeom prst="rect">
            <a:avLst/>
          </a:prstGeom>
        </p:spPr>
        <p:txBody>
          <a:bodyPr wrap="none" fromWordArt="1">
            <a:prstTxWarp prst="textSlantUp">
              <a:avLst>
                <a:gd name="adj" fmla="val 55556"/>
              </a:avLst>
            </a:prstTxWarp>
          </a:bodyPr>
          <a:lstStyle/>
          <a:p>
            <a:r>
              <a:rPr lang="zh-CN" altLang="en-US" sz="3600" b="1" kern="10">
                <a:ln w="12700" cmpd="sng">
                  <a:solidFill>
                    <a:srgbClr val="EAEAEA"/>
                  </a:solidFill>
                  <a:round/>
                  <a:headEnd/>
                  <a:tailEnd/>
                </a:ln>
                <a:effectLst>
                  <a:outerShdw dist="35921" dir="2700000" sy="50000" kx="2115830" algn="bl" rotWithShape="0">
                    <a:srgbClr val="C0C0C0">
                      <a:alpha val="76999"/>
                    </a:srgbClr>
                  </a:outerShdw>
                </a:effectLst>
                <a:latin typeface="华文新魏"/>
              </a:rPr>
              <a:t>四大文明古国</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 calcmode="lin" valueType="num">
                                      <p:cBhvr>
                                        <p:cTn id="7" dur="1000" fill="hold"/>
                                        <p:tgtEl>
                                          <p:spTgt spid="3078"/>
                                        </p:tgtEl>
                                        <p:attrNameLst>
                                          <p:attrName>ppt_w</p:attrName>
                                        </p:attrNameLst>
                                      </p:cBhvr>
                                      <p:tavLst>
                                        <p:tav tm="0">
                                          <p:val>
                                            <p:strVal val="#ppt_w*0.70"/>
                                          </p:val>
                                        </p:tav>
                                        <p:tav tm="100000">
                                          <p:val>
                                            <p:strVal val="#ppt_w"/>
                                          </p:val>
                                        </p:tav>
                                      </p:tavLst>
                                    </p:anim>
                                    <p:anim calcmode="lin" valueType="num">
                                      <p:cBhvr>
                                        <p:cTn id="8" dur="1000" fill="hold"/>
                                        <p:tgtEl>
                                          <p:spTgt spid="3078"/>
                                        </p:tgtEl>
                                        <p:attrNameLst>
                                          <p:attrName>ppt_h</p:attrName>
                                        </p:attrNameLst>
                                      </p:cBhvr>
                                      <p:tavLst>
                                        <p:tav tm="0">
                                          <p:val>
                                            <p:strVal val="#ppt_h"/>
                                          </p:val>
                                        </p:tav>
                                        <p:tav tm="100000">
                                          <p:val>
                                            <p:strVal val="#ppt_h"/>
                                          </p:val>
                                        </p:tav>
                                      </p:tavLst>
                                    </p:anim>
                                    <p:animEffect transition="in" filter="fade">
                                      <p:cBhvr>
                                        <p:cTn id="9" dur="10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312" y="1240488"/>
            <a:ext cx="533400" cy="3332881"/>
          </a:xfrm>
          <a:prstGeom prst="rect">
            <a:avLst/>
          </a:prstGeom>
          <a:noFill/>
        </p:spPr>
        <p:txBody>
          <a:bodyPr lIns="69769" tIns="34884" rIns="69769" bIns="34884">
            <a:spAutoFit/>
          </a:bodyPr>
          <a:lstStyle/>
          <a:p>
            <a:pPr defTabSz="815975" fontAlgn="auto">
              <a:lnSpc>
                <a:spcPts val="3600"/>
              </a:lnSpc>
              <a:spcBef>
                <a:spcPts val="0"/>
              </a:spcBef>
              <a:spcAft>
                <a:spcPts val="0"/>
              </a:spcAft>
              <a:defRPr/>
            </a:pPr>
            <a:r>
              <a:rPr lang="zh-CN" altLang="en-US" sz="3100" b="1" dirty="0">
                <a:effectLst>
                  <a:glow rad="228600">
                    <a:schemeClr val="accent2">
                      <a:satMod val="175000"/>
                      <a:alpha val="40000"/>
                    </a:schemeClr>
                  </a:glow>
                  <a:outerShdw blurRad="38100" dist="38100" dir="2700000" algn="tl">
                    <a:srgbClr val="000000">
                      <a:alpha val="43137"/>
                    </a:srgbClr>
                  </a:outerShdw>
                </a:effectLst>
                <a:latin typeface="微软雅黑" panose="020B0503020204020204" charset="-122"/>
                <a:ea typeface="微软雅黑" panose="020B0503020204020204" charset="-122"/>
                <a:sym typeface="+mn-ea"/>
              </a:rPr>
              <a:t>制作木乃伊</a:t>
            </a:r>
            <a:endParaRPr lang="en-US" altLang="zh-CN" sz="3100" b="1" dirty="0">
              <a:effectLst>
                <a:glow rad="228600">
                  <a:schemeClr val="accent2">
                    <a:satMod val="175000"/>
                    <a:alpha val="40000"/>
                  </a:schemeClr>
                </a:glow>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a:p>
            <a:pPr defTabSz="815975" fontAlgn="auto">
              <a:spcBef>
                <a:spcPts val="0"/>
              </a:spcBef>
              <a:spcAft>
                <a:spcPts val="0"/>
              </a:spcAft>
              <a:defRPr/>
            </a:pPr>
            <a:r>
              <a:rPr lang="zh-CN" altLang="en-US" sz="3100" b="1" dirty="0">
                <a:effectLst>
                  <a:glow rad="228600">
                    <a:schemeClr val="accent2">
                      <a:satMod val="175000"/>
                      <a:alpha val="40000"/>
                    </a:schemeClr>
                  </a:glow>
                  <a:outerShdw blurRad="38100" dist="38100" dir="2700000" algn="tl">
                    <a:srgbClr val="000000">
                      <a:alpha val="43137"/>
                    </a:srgbClr>
                  </a:outerShdw>
                </a:effectLst>
                <a:latin typeface="微软雅黑" panose="020B0503020204020204" charset="-122"/>
                <a:ea typeface="微软雅黑" panose="020B0503020204020204" charset="-122"/>
                <a:sym typeface="+mn-ea"/>
              </a:rPr>
              <a:t>步</a:t>
            </a:r>
            <a:endParaRPr lang="en-US" altLang="zh-CN" sz="3100" b="1" dirty="0">
              <a:effectLst>
                <a:glow rad="228600">
                  <a:schemeClr val="accent2">
                    <a:satMod val="175000"/>
                    <a:alpha val="40000"/>
                  </a:schemeClr>
                </a:glow>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a:p>
            <a:pPr defTabSz="815975" fontAlgn="auto">
              <a:spcBef>
                <a:spcPts val="0"/>
              </a:spcBef>
              <a:spcAft>
                <a:spcPts val="0"/>
              </a:spcAft>
              <a:defRPr/>
            </a:pPr>
            <a:r>
              <a:rPr lang="zh-CN" altLang="en-US" sz="3100" b="1" dirty="0">
                <a:effectLst>
                  <a:glow rad="228600">
                    <a:schemeClr val="accent2">
                      <a:satMod val="175000"/>
                      <a:alpha val="40000"/>
                    </a:schemeClr>
                  </a:glow>
                  <a:outerShdw blurRad="38100" dist="38100" dir="2700000" algn="tl">
                    <a:srgbClr val="000000">
                      <a:alpha val="43137"/>
                    </a:srgbClr>
                  </a:outerShdw>
                </a:effectLst>
                <a:latin typeface="微软雅黑" panose="020B0503020204020204" charset="-122"/>
                <a:ea typeface="微软雅黑" panose="020B0503020204020204" charset="-122"/>
                <a:sym typeface="+mn-ea"/>
              </a:rPr>
              <a:t>骤</a:t>
            </a:r>
          </a:p>
        </p:txBody>
      </p:sp>
      <p:sp>
        <p:nvSpPr>
          <p:cNvPr id="36870" name="Text Box 2"/>
          <p:cNvSpPr txBox="1">
            <a:spLocks noChangeArrowheads="1"/>
          </p:cNvSpPr>
          <p:nvPr/>
        </p:nvSpPr>
        <p:spPr bwMode="auto">
          <a:xfrm>
            <a:off x="5145088" y="5713943"/>
            <a:ext cx="3998912" cy="711651"/>
          </a:xfrm>
          <a:prstGeom prst="rect">
            <a:avLst/>
          </a:prstGeom>
          <a:noFill/>
          <a:ln>
            <a:noFill/>
          </a:ln>
          <a:effectLst>
            <a:prstShdw prst="shdw13" dist="53882" dir="13500000">
              <a:srgbClr val="64778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769" tIns="34884" rIns="69769" bIns="34884">
            <a:spAutoFit/>
          </a:bodyPr>
          <a:lstStyle>
            <a:lvl1pPr defTabSz="815975">
              <a:defRPr>
                <a:solidFill>
                  <a:schemeClr val="tx1"/>
                </a:solidFill>
                <a:latin typeface="Arial" pitchFamily="34" charset="0"/>
                <a:ea typeface="宋体" pitchFamily="2" charset="-122"/>
              </a:defRPr>
            </a:lvl1pPr>
            <a:lvl2pPr defTabSz="815975">
              <a:defRPr>
                <a:solidFill>
                  <a:schemeClr val="tx1"/>
                </a:solidFill>
                <a:latin typeface="Arial" pitchFamily="34" charset="0"/>
                <a:ea typeface="宋体" pitchFamily="2" charset="-122"/>
              </a:defRPr>
            </a:lvl2pPr>
            <a:lvl3pPr defTabSz="815975">
              <a:defRPr>
                <a:solidFill>
                  <a:schemeClr val="tx1"/>
                </a:solidFill>
                <a:latin typeface="Arial" pitchFamily="34" charset="0"/>
                <a:ea typeface="宋体" pitchFamily="2" charset="-122"/>
              </a:defRPr>
            </a:lvl3pPr>
            <a:lvl4pPr defTabSz="815975">
              <a:defRPr>
                <a:solidFill>
                  <a:schemeClr val="tx1"/>
                </a:solidFill>
                <a:latin typeface="Arial" pitchFamily="34" charset="0"/>
                <a:ea typeface="宋体" pitchFamily="2" charset="-122"/>
              </a:defRPr>
            </a:lvl4pPr>
            <a:lvl5pPr defTabSz="815975">
              <a:defRPr>
                <a:solidFill>
                  <a:schemeClr val="tx1"/>
                </a:solidFill>
                <a:latin typeface="Arial" pitchFamily="34" charset="0"/>
                <a:ea typeface="宋体" pitchFamily="2" charset="-122"/>
              </a:defRPr>
            </a:lvl5pPr>
            <a:lvl6pPr defTabSz="815975" fontAlgn="base">
              <a:spcBef>
                <a:spcPct val="0"/>
              </a:spcBef>
              <a:spcAft>
                <a:spcPct val="0"/>
              </a:spcAft>
              <a:buFont typeface="Arial" pitchFamily="34" charset="0"/>
              <a:defRPr>
                <a:solidFill>
                  <a:schemeClr val="tx1"/>
                </a:solidFill>
                <a:latin typeface="Arial" pitchFamily="34" charset="0"/>
                <a:ea typeface="宋体" pitchFamily="2" charset="-122"/>
              </a:defRPr>
            </a:lvl6pPr>
            <a:lvl7pPr defTabSz="815975" fontAlgn="base">
              <a:spcBef>
                <a:spcPct val="0"/>
              </a:spcBef>
              <a:spcAft>
                <a:spcPct val="0"/>
              </a:spcAft>
              <a:buFont typeface="Arial" pitchFamily="34" charset="0"/>
              <a:defRPr>
                <a:solidFill>
                  <a:schemeClr val="tx1"/>
                </a:solidFill>
                <a:latin typeface="Arial" pitchFamily="34" charset="0"/>
                <a:ea typeface="宋体" pitchFamily="2" charset="-122"/>
              </a:defRPr>
            </a:lvl7pPr>
            <a:lvl8pPr defTabSz="815975" fontAlgn="base">
              <a:spcBef>
                <a:spcPct val="0"/>
              </a:spcBef>
              <a:spcAft>
                <a:spcPct val="0"/>
              </a:spcAft>
              <a:buFont typeface="Arial" pitchFamily="34" charset="0"/>
              <a:defRPr>
                <a:solidFill>
                  <a:schemeClr val="tx1"/>
                </a:solidFill>
                <a:latin typeface="Arial" pitchFamily="34" charset="0"/>
                <a:ea typeface="宋体" pitchFamily="2" charset="-122"/>
              </a:defRPr>
            </a:lvl8pPr>
            <a:lvl9pPr defTabSz="815975"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ts val="2525"/>
              </a:lnSpc>
            </a:pPr>
            <a:r>
              <a:rPr lang="zh-CN" altLang="en-US" sz="2000" b="1">
                <a:solidFill>
                  <a:srgbClr val="FF0000"/>
                </a:solidFill>
                <a:latin typeface="微软雅黑" pitchFamily="34" charset="-122"/>
                <a:ea typeface="微软雅黑" pitchFamily="34" charset="-122"/>
              </a:rPr>
              <a:t>第四步：</a:t>
            </a:r>
            <a:r>
              <a:rPr lang="zh-CN" altLang="en-US" sz="2000" b="1">
                <a:solidFill>
                  <a:srgbClr val="1E1C11"/>
                </a:solidFill>
                <a:latin typeface="微软雅黑" pitchFamily="34" charset="-122"/>
                <a:ea typeface="微软雅黑" pitchFamily="34" charset="-122"/>
              </a:rPr>
              <a:t>把死者的两手交叉在胸前，装入石棺。</a:t>
            </a:r>
            <a:endParaRPr lang="zh-CN" altLang="en-US" sz="2000" b="1">
              <a:solidFill>
                <a:srgbClr val="FF0000"/>
              </a:solidFill>
              <a:latin typeface="微软雅黑" pitchFamily="34" charset="-122"/>
              <a:ea typeface="微软雅黑" pitchFamily="34" charset="-122"/>
            </a:endParaRPr>
          </a:p>
        </p:txBody>
      </p:sp>
      <p:pic>
        <p:nvPicPr>
          <p:cNvPr id="25605" name="Picture 3" descr="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5814" y="1621982"/>
            <a:ext cx="4192587" cy="3330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4" descr="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76" y="1431658"/>
            <a:ext cx="4429125" cy="342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5" descr="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8688" y="1526820"/>
            <a:ext cx="3929062" cy="3079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6" descr="3"/>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1564" y="1431659"/>
            <a:ext cx="3786187" cy="333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5" name="矩形 33"/>
          <p:cNvSpPr>
            <a:spLocks noChangeArrowheads="1"/>
          </p:cNvSpPr>
          <p:nvPr/>
        </p:nvSpPr>
        <p:spPr bwMode="auto">
          <a:xfrm>
            <a:off x="5143500" y="289717"/>
            <a:ext cx="4071938" cy="103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769" tIns="34884" rIns="69769" bIns="34884">
            <a:spAutoFit/>
          </a:bodyPr>
          <a:lstStyle/>
          <a:p>
            <a:pPr>
              <a:lnSpc>
                <a:spcPts val="2525"/>
              </a:lnSpc>
            </a:pPr>
            <a:r>
              <a:rPr lang="zh-CN" altLang="en-US" sz="2000" b="1">
                <a:solidFill>
                  <a:srgbClr val="FF0000"/>
                </a:solidFill>
                <a:latin typeface="微软雅黑" pitchFamily="34" charset="-122"/>
                <a:ea typeface="微软雅黑" pitchFamily="34" charset="-122"/>
              </a:rPr>
              <a:t>第一步：</a:t>
            </a:r>
            <a:r>
              <a:rPr lang="zh-CN" altLang="en-US" sz="2000" b="1">
                <a:solidFill>
                  <a:srgbClr val="1E1C11"/>
                </a:solidFill>
                <a:latin typeface="微软雅黑" pitchFamily="34" charset="-122"/>
                <a:ea typeface="微软雅黑" pitchFamily="34" charset="-122"/>
              </a:rPr>
              <a:t>剖开死者腹腔，把最易腐烂的内脏部分掏出，保留最重要的心脏。</a:t>
            </a:r>
          </a:p>
        </p:txBody>
      </p:sp>
      <p:sp>
        <p:nvSpPr>
          <p:cNvPr id="36876" name="矩形 34"/>
          <p:cNvSpPr>
            <a:spLocks noChangeArrowheads="1"/>
          </p:cNvSpPr>
          <p:nvPr/>
        </p:nvSpPr>
        <p:spPr bwMode="auto">
          <a:xfrm>
            <a:off x="5145088" y="1907468"/>
            <a:ext cx="3998912" cy="1352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769" tIns="34884" rIns="69769" bIns="34884">
            <a:spAutoFit/>
          </a:bodyPr>
          <a:lstStyle/>
          <a:p>
            <a:pPr>
              <a:lnSpc>
                <a:spcPts val="2525"/>
              </a:lnSpc>
            </a:pPr>
            <a:r>
              <a:rPr lang="zh-CN" altLang="en-US" sz="2000" b="1">
                <a:solidFill>
                  <a:srgbClr val="FF0000"/>
                </a:solidFill>
                <a:latin typeface="微软雅黑" pitchFamily="34" charset="-122"/>
                <a:ea typeface="微软雅黑" pitchFamily="34" charset="-122"/>
              </a:rPr>
              <a:t>第二步：</a:t>
            </a:r>
            <a:r>
              <a:rPr lang="zh-CN" altLang="en-US" sz="2000" b="1">
                <a:solidFill>
                  <a:srgbClr val="1E1C11"/>
                </a:solidFill>
                <a:latin typeface="微软雅黑" pitchFamily="34" charset="-122"/>
                <a:ea typeface="微软雅黑" pitchFamily="34" charset="-122"/>
              </a:rPr>
              <a:t>用棕榈酒对内脏和体腔进行清洗消毒，之后用泡碱覆盖使之变干。然后在体内填满香料，细心地缝上刀口。</a:t>
            </a:r>
          </a:p>
        </p:txBody>
      </p:sp>
      <p:sp>
        <p:nvSpPr>
          <p:cNvPr id="36877" name="矩形 35"/>
          <p:cNvSpPr>
            <a:spLocks noChangeArrowheads="1"/>
          </p:cNvSpPr>
          <p:nvPr/>
        </p:nvSpPr>
        <p:spPr bwMode="auto">
          <a:xfrm>
            <a:off x="5145088" y="3810705"/>
            <a:ext cx="3998912" cy="1352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769" tIns="34884" rIns="69769" bIns="34884">
            <a:spAutoFit/>
          </a:bodyPr>
          <a:lstStyle/>
          <a:p>
            <a:pPr>
              <a:lnSpc>
                <a:spcPts val="2525"/>
              </a:lnSpc>
            </a:pPr>
            <a:r>
              <a:rPr lang="zh-CN" altLang="en-US" sz="2000" b="1">
                <a:solidFill>
                  <a:srgbClr val="FF0000"/>
                </a:solidFill>
                <a:latin typeface="微软雅黑" pitchFamily="34" charset="-122"/>
                <a:ea typeface="微软雅黑" pitchFamily="34" charset="-122"/>
              </a:rPr>
              <a:t>第三步：</a:t>
            </a:r>
            <a:r>
              <a:rPr lang="zh-CN" altLang="en-US" sz="2000" b="1">
                <a:solidFill>
                  <a:srgbClr val="1E1C11"/>
                </a:solidFill>
                <a:latin typeface="微软雅黑" pitchFamily="34" charset="-122"/>
                <a:ea typeface="微软雅黑" pitchFamily="34" charset="-122"/>
              </a:rPr>
              <a:t>将已处理过的尸体涂上一层油膏或松香溶液以隔绝空气防止尸体腐烂，然后用白色亚麻布将尸体裹起来。</a:t>
            </a:r>
          </a:p>
        </p:txBody>
      </p:sp>
    </p:spTree>
    <p:extLst>
      <p:ext uri="{BB962C8B-B14F-4D97-AF65-F5344CB8AC3E}">
        <p14:creationId xmlns:p14="http://schemas.microsoft.com/office/powerpoint/2010/main" val="42845242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5606"/>
                                        </p:tgtEl>
                                        <p:attrNameLst>
                                          <p:attrName>style.visibility</p:attrName>
                                        </p:attrNameLst>
                                      </p:cBhvr>
                                      <p:to>
                                        <p:strVal val="visible"/>
                                      </p:to>
                                    </p:set>
                                    <p:animEffect transition="in" filter="blinds(horizontal)">
                                      <p:cBhvr>
                                        <p:cTn id="7" dur="500"/>
                                        <p:tgtEl>
                                          <p:spTgt spid="256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6875">
                                            <p:txEl>
                                              <p:pRg st="0" end="0"/>
                                            </p:txEl>
                                          </p:spTgt>
                                        </p:tgtEl>
                                        <p:attrNameLst>
                                          <p:attrName>style.visibility</p:attrName>
                                        </p:attrNameLst>
                                      </p:cBhvr>
                                      <p:to>
                                        <p:strVal val="visible"/>
                                      </p:to>
                                    </p:set>
                                    <p:animEffect transition="in" filter="blinds(horizontal)">
                                      <p:cBhvr>
                                        <p:cTn id="12" dur="500"/>
                                        <p:tgtEl>
                                          <p:spTgt spid="3687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xit" presetSubtype="10" fill="hold" nodeType="clickEffect">
                                  <p:stCondLst>
                                    <p:cond delay="0"/>
                                  </p:stCondLst>
                                  <p:childTnLst>
                                    <p:animEffect transition="out" filter="blinds(horizontal)">
                                      <p:cBhvr>
                                        <p:cTn id="16" dur="500"/>
                                        <p:tgtEl>
                                          <p:spTgt spid="25606"/>
                                        </p:tgtEl>
                                      </p:cBhvr>
                                    </p:animEffect>
                                    <p:set>
                                      <p:cBhvr>
                                        <p:cTn id="17" dur="1" fill="hold">
                                          <p:stCondLst>
                                            <p:cond delay="499"/>
                                          </p:stCondLst>
                                        </p:cTn>
                                        <p:tgtEl>
                                          <p:spTgt spid="25606"/>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5607"/>
                                        </p:tgtEl>
                                        <p:attrNameLst>
                                          <p:attrName>style.visibility</p:attrName>
                                        </p:attrNameLst>
                                      </p:cBhvr>
                                      <p:to>
                                        <p:strVal val="visible"/>
                                      </p:to>
                                    </p:set>
                                    <p:animEffect transition="in" filter="box(in)">
                                      <p:cBhvr>
                                        <p:cTn id="22" dur="500"/>
                                        <p:tgtEl>
                                          <p:spTgt spid="2560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36876">
                                            <p:txEl>
                                              <p:pRg st="0" end="0"/>
                                            </p:txEl>
                                          </p:spTgt>
                                        </p:tgtEl>
                                        <p:attrNameLst>
                                          <p:attrName>style.visibility</p:attrName>
                                        </p:attrNameLst>
                                      </p:cBhvr>
                                      <p:to>
                                        <p:strVal val="visible"/>
                                      </p:to>
                                    </p:set>
                                    <p:animEffect transition="in" filter="checkerboard(across)">
                                      <p:cBhvr>
                                        <p:cTn id="27" dur="500"/>
                                        <p:tgtEl>
                                          <p:spTgt spid="36876">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xit" presetSubtype="0" fill="hold" nodeType="clickEffect">
                                  <p:stCondLst>
                                    <p:cond delay="0"/>
                                  </p:stCondLst>
                                  <p:childTnLst>
                                    <p:animEffect transition="out" filter="dissolve">
                                      <p:cBhvr>
                                        <p:cTn id="31" dur="500"/>
                                        <p:tgtEl>
                                          <p:spTgt spid="25607"/>
                                        </p:tgtEl>
                                      </p:cBhvr>
                                    </p:animEffect>
                                    <p:set>
                                      <p:cBhvr>
                                        <p:cTn id="32" dur="1" fill="hold">
                                          <p:stCondLst>
                                            <p:cond delay="499"/>
                                          </p:stCondLst>
                                        </p:cTn>
                                        <p:tgtEl>
                                          <p:spTgt spid="25607"/>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25608"/>
                                        </p:tgtEl>
                                        <p:attrNameLst>
                                          <p:attrName>style.visibility</p:attrName>
                                        </p:attrNameLst>
                                      </p:cBhvr>
                                      <p:to>
                                        <p:strVal val="visible"/>
                                      </p:to>
                                    </p:set>
                                    <p:animEffect transition="in" filter="checkerboard(across)">
                                      <p:cBhvr>
                                        <p:cTn id="37" dur="500"/>
                                        <p:tgtEl>
                                          <p:spTgt spid="2560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6877">
                                            <p:txEl>
                                              <p:pRg st="0" end="0"/>
                                            </p:txEl>
                                          </p:spTgt>
                                        </p:tgtEl>
                                        <p:attrNameLst>
                                          <p:attrName>style.visibility</p:attrName>
                                        </p:attrNameLst>
                                      </p:cBhvr>
                                      <p:to>
                                        <p:strVal val="visible"/>
                                      </p:to>
                                    </p:set>
                                    <p:animEffect transition="in" filter="blinds(horizontal)">
                                      <p:cBhvr>
                                        <p:cTn id="42" dur="500"/>
                                        <p:tgtEl>
                                          <p:spTgt spid="36877">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xit" presetSubtype="16" fill="hold" nodeType="clickEffect">
                                  <p:stCondLst>
                                    <p:cond delay="0"/>
                                  </p:stCondLst>
                                  <p:childTnLst>
                                    <p:animEffect transition="out" filter="box(in)">
                                      <p:cBhvr>
                                        <p:cTn id="46" dur="500"/>
                                        <p:tgtEl>
                                          <p:spTgt spid="25608"/>
                                        </p:tgtEl>
                                      </p:cBhvr>
                                    </p:animEffect>
                                    <p:set>
                                      <p:cBhvr>
                                        <p:cTn id="47" dur="1" fill="hold">
                                          <p:stCondLst>
                                            <p:cond delay="499"/>
                                          </p:stCondLst>
                                        </p:cTn>
                                        <p:tgtEl>
                                          <p:spTgt spid="25608"/>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25605"/>
                                        </p:tgtEl>
                                        <p:attrNameLst>
                                          <p:attrName>style.visibility</p:attrName>
                                        </p:attrNameLst>
                                      </p:cBhvr>
                                      <p:to>
                                        <p:strVal val="visible"/>
                                      </p:to>
                                    </p:set>
                                    <p:animEffect transition="in" filter="blinds(horizontal)">
                                      <p:cBhvr>
                                        <p:cTn id="52" dur="500"/>
                                        <p:tgtEl>
                                          <p:spTgt spid="2560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36870">
                                            <p:txEl>
                                              <p:pRg st="0" end="0"/>
                                            </p:txEl>
                                          </p:spTgt>
                                        </p:tgtEl>
                                        <p:attrNameLst>
                                          <p:attrName>style.visibility</p:attrName>
                                        </p:attrNameLst>
                                      </p:cBhvr>
                                      <p:to>
                                        <p:strVal val="visible"/>
                                      </p:to>
                                    </p:set>
                                    <p:animEffect transition="in" filter="blinds(horizontal)">
                                      <p:cBhvr>
                                        <p:cTn id="57" dur="500"/>
                                        <p:tgtEl>
                                          <p:spTgt spid="368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 Box 15"/>
          <p:cNvSpPr txBox="1">
            <a:spLocks noChangeArrowheads="1"/>
          </p:cNvSpPr>
          <p:nvPr/>
        </p:nvSpPr>
        <p:spPr bwMode="auto">
          <a:xfrm>
            <a:off x="5599114" y="3573858"/>
            <a:ext cx="2270125" cy="154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100" b="1">
                <a:solidFill>
                  <a:schemeClr val="tx2"/>
                </a:solidFill>
                <a:latin typeface="Calibri" pitchFamily="34" charset="0"/>
                <a:ea typeface="黑体" pitchFamily="49" charset="-122"/>
              </a:rPr>
              <a:t> </a:t>
            </a:r>
            <a:r>
              <a:rPr lang="zh-CN" altLang="en-US" sz="2100" b="1">
                <a:solidFill>
                  <a:srgbClr val="FF0000"/>
                </a:solidFill>
                <a:latin typeface="Calibri" pitchFamily="34" charset="0"/>
              </a:rPr>
              <a:t>哈佛拉的金字塔旁匍匐着一尊</a:t>
            </a:r>
            <a:r>
              <a:rPr lang="zh-CN" altLang="en-US" sz="2100" b="1">
                <a:solidFill>
                  <a:srgbClr val="FF0000"/>
                </a:solidFill>
                <a:latin typeface="Calibri" pitchFamily="34" charset="0"/>
                <a:hlinkClick r:id="rId2" action="ppaction://hlinkfile"/>
              </a:rPr>
              <a:t>狮身人面像 </a:t>
            </a:r>
            <a:r>
              <a:rPr lang="zh-CN" altLang="en-US" sz="100" b="1"/>
              <a:t>高</a:t>
            </a:r>
            <a:r>
              <a:rPr lang="en-US" altLang="zh-CN" sz="100" b="1"/>
              <a:t>22</a:t>
            </a:r>
            <a:r>
              <a:rPr lang="zh-CN" altLang="en-US" sz="100" b="1"/>
              <a:t>米，长</a:t>
            </a:r>
            <a:r>
              <a:rPr lang="en-US" altLang="zh-CN" sz="100" b="1"/>
              <a:t>57</a:t>
            </a:r>
            <a:r>
              <a:rPr lang="zh-CN" altLang="en-US" sz="100" b="1"/>
              <a:t>米，雕像的一个耳朵就有</a:t>
            </a:r>
            <a:r>
              <a:rPr lang="en-US" altLang="zh-CN" sz="100" b="1"/>
              <a:t>2</a:t>
            </a:r>
            <a:r>
              <a:rPr lang="zh-CN" altLang="en-US" sz="100" b="1"/>
              <a:t>米高。整个雕像除狮爪外，全部由一块天然岩石雕成。至今已有</a:t>
            </a:r>
            <a:r>
              <a:rPr lang="en-US" altLang="zh-CN" sz="100" b="1"/>
              <a:t>4500</a:t>
            </a:r>
            <a:r>
              <a:rPr lang="zh-CN" altLang="en-US" sz="100" b="1"/>
              <a:t>多年历史。希腊人称狮身人面像为“斯芬克斯”。</a:t>
            </a:r>
          </a:p>
          <a:p>
            <a:pPr>
              <a:spcBef>
                <a:spcPct val="50000"/>
              </a:spcBef>
            </a:pPr>
            <a:endParaRPr lang="zh-CN" altLang="en-US" sz="2100" b="1">
              <a:solidFill>
                <a:srgbClr val="FF0000"/>
              </a:solidFill>
              <a:latin typeface="Calibri" pitchFamily="34" charset="0"/>
            </a:endParaRPr>
          </a:p>
        </p:txBody>
      </p:sp>
      <p:pic>
        <p:nvPicPr>
          <p:cNvPr id="37890" name="Picture 14" descr="狮身人面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764" y="4117338"/>
            <a:ext cx="2789237" cy="2529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Picture 6"/>
          <p:cNvPicPr preferRelativeResize="0">
            <a:picLocks noChangeArrowheads="1"/>
          </p:cNvPicPr>
          <p:nvPr/>
        </p:nvPicPr>
        <p:blipFill>
          <a:blip r:embed="rId4">
            <a:extLst>
              <a:ext uri="{28A0092B-C50C-407E-A947-70E740481C1C}">
                <a14:useLocalDpi xmlns:a14="http://schemas.microsoft.com/office/drawing/2010/main" val="0"/>
              </a:ext>
            </a:extLst>
          </a:blip>
          <a:srcRect l="4810" t="25439" r="9621"/>
          <a:stretch>
            <a:fillRect/>
          </a:stretch>
        </p:blipFill>
        <p:spPr bwMode="auto">
          <a:xfrm>
            <a:off x="1139825" y="2679336"/>
            <a:ext cx="4325938" cy="4218843"/>
          </a:xfrm>
          <a:prstGeom prst="rect">
            <a:avLst/>
          </a:prstGeom>
          <a:solidFill>
            <a:srgbClr val="663300"/>
          </a:solidFill>
          <a:ln w="9525">
            <a:solidFill>
              <a:srgbClr val="FFFF00"/>
            </a:solidFill>
            <a:miter lim="800000"/>
            <a:headEnd/>
            <a:tailEnd/>
          </a:ln>
        </p:spPr>
      </p:pic>
      <p:pic>
        <p:nvPicPr>
          <p:cNvPr id="37892" name="Picture 2" descr="jzt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963" y="0"/>
            <a:ext cx="4621212" cy="328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矩形 41990"/>
          <p:cNvSpPr>
            <a:spLocks noChangeArrowheads="1"/>
          </p:cNvSpPr>
          <p:nvPr/>
        </p:nvSpPr>
        <p:spPr bwMode="auto">
          <a:xfrm>
            <a:off x="1436688" y="1196925"/>
            <a:ext cx="181011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100" b="1">
                <a:solidFill>
                  <a:srgbClr val="FF0000"/>
                </a:solidFill>
                <a:latin typeface="Calibri" pitchFamily="34" charset="0"/>
              </a:rPr>
              <a:t>吉萨金字塔群</a:t>
            </a:r>
          </a:p>
        </p:txBody>
      </p:sp>
    </p:spTree>
    <p:extLst>
      <p:ext uri="{BB962C8B-B14F-4D97-AF65-F5344CB8AC3E}">
        <p14:creationId xmlns:p14="http://schemas.microsoft.com/office/powerpoint/2010/main" val="3824012811"/>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flipV="1">
            <a:off x="-14" y="6852345"/>
            <a:ext cx="9144004" cy="43501"/>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lIns="69769" tIns="34884" rIns="69769" bIns="34884"/>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itchFamily="34" charset="0"/>
                <a:ea typeface="宋体" panose="02010600030101010101" pitchFamily="2" charset="-122"/>
                <a:cs typeface="+mn-cs"/>
              </a:defRPr>
            </a:lvl9pPr>
          </a:lstStyle>
          <a:p>
            <a:pPr defTabSz="815975">
              <a:defRPr/>
            </a:pPr>
            <a:endParaRPr lang="zh-CN" altLang="en-US" sz="1600" dirty="0">
              <a:ln>
                <a:solidFill>
                  <a:srgbClr val="660033"/>
                </a:solidFill>
              </a:ln>
            </a:endParaRPr>
          </a:p>
        </p:txBody>
      </p:sp>
      <p:pic>
        <p:nvPicPr>
          <p:cNvPr id="38914" name="图片 62" descr="t018d16e110143ea110.jpg"/>
          <p:cNvPicPr>
            <a:picLocks noChangeAspect="1" noChangeArrowheads="1"/>
          </p:cNvPicPr>
          <p:nvPr/>
        </p:nvPicPr>
        <p:blipFill>
          <a:blip r:embed="rId3">
            <a:clrChange>
              <a:clrFrom>
                <a:srgbClr val="F2F2F2"/>
              </a:clrFrom>
              <a:clrTo>
                <a:srgbClr val="F2F2F2">
                  <a:alpha val="0"/>
                </a:srgbClr>
              </a:clrTo>
            </a:clrChange>
            <a:extLst>
              <a:ext uri="{28A0092B-C50C-407E-A947-70E740481C1C}">
                <a14:useLocalDpi xmlns:a14="http://schemas.microsoft.com/office/drawing/2010/main" val="0"/>
              </a:ext>
            </a:extLst>
          </a:blip>
          <a:srcRect t="25095" b="54831"/>
          <a:stretch>
            <a:fillRect/>
          </a:stretch>
        </p:blipFill>
        <p:spPr bwMode="auto">
          <a:xfrm>
            <a:off x="0" y="683052"/>
            <a:ext cx="9144000" cy="13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图片 65" descr="624f9a79jw1eelyzwvu5xj20b408t75j.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77139" y="4230"/>
            <a:ext cx="1360487" cy="773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图片 66" descr="t018d16e110143ea110.jpg"/>
          <p:cNvPicPr>
            <a:picLocks noChangeAspect="1" noChangeArrowheads="1"/>
          </p:cNvPicPr>
          <p:nvPr/>
        </p:nvPicPr>
        <p:blipFill>
          <a:blip r:embed="rId3">
            <a:clrChange>
              <a:clrFrom>
                <a:srgbClr val="F2F2F2"/>
              </a:clrFrom>
              <a:clrTo>
                <a:srgbClr val="F2F2F2">
                  <a:alpha val="0"/>
                </a:srgbClr>
              </a:clrTo>
            </a:clrChange>
            <a:extLst>
              <a:ext uri="{28A0092B-C50C-407E-A947-70E740481C1C}">
                <a14:useLocalDpi xmlns:a14="http://schemas.microsoft.com/office/drawing/2010/main" val="0"/>
              </a:ext>
            </a:extLst>
          </a:blip>
          <a:srcRect t="25095" b="54831"/>
          <a:stretch>
            <a:fillRect/>
          </a:stretch>
        </p:blipFill>
        <p:spPr bwMode="auto">
          <a:xfrm>
            <a:off x="0" y="642872"/>
            <a:ext cx="9144000" cy="13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矩形 67"/>
          <p:cNvSpPr/>
          <p:nvPr/>
        </p:nvSpPr>
        <p:spPr>
          <a:xfrm>
            <a:off x="1" y="3384"/>
            <a:ext cx="8552650" cy="670664"/>
          </a:xfrm>
          <a:prstGeom prst="rect">
            <a:avLst/>
          </a:prstGeom>
          <a:blipFill>
            <a:blip r:embed="rId5"/>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69769" tIns="34884" rIns="69769" bIns="34884" anchor="ctr"/>
          <a:lstStyle/>
          <a:p>
            <a:pPr algn="ctr" defTabSz="815975" fontAlgn="auto">
              <a:spcBef>
                <a:spcPts val="0"/>
              </a:spcBef>
              <a:spcAft>
                <a:spcPts val="0"/>
              </a:spcAft>
              <a:defRPr/>
            </a:pPr>
            <a:r>
              <a:rPr lang="en-US" altLang="zh-CN" sz="1400" dirty="0">
                <a:solidFill>
                  <a:schemeClr val="tx1"/>
                </a:solidFill>
                <a:sym typeface="+mn-ea"/>
              </a:rPr>
              <a:t> </a:t>
            </a:r>
            <a:endParaRPr lang="zh-CN" altLang="en-US" sz="1400" dirty="0">
              <a:solidFill>
                <a:schemeClr val="tx1"/>
              </a:solidFill>
              <a:sym typeface="+mn-ea"/>
            </a:endParaRPr>
          </a:p>
        </p:txBody>
      </p:sp>
      <p:grpSp>
        <p:nvGrpSpPr>
          <p:cNvPr id="2" name="组合 23"/>
          <p:cNvGrpSpPr/>
          <p:nvPr/>
        </p:nvGrpSpPr>
        <p:grpSpPr>
          <a:xfrm flipH="1">
            <a:off x="6556279" y="-8435"/>
            <a:ext cx="2183061" cy="704204"/>
            <a:chOff x="0" y="-2"/>
            <a:chExt cx="1377891" cy="634701"/>
          </a:xfrm>
          <a:solidFill>
            <a:schemeClr val="bg2">
              <a:lumMod val="90000"/>
            </a:schemeClr>
          </a:solidFill>
        </p:grpSpPr>
        <p:sp>
          <p:nvSpPr>
            <p:cNvPr id="70" name="直角三角形 6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15975" fontAlgn="auto">
                <a:spcBef>
                  <a:spcPts val="0"/>
                </a:spcBef>
                <a:spcAft>
                  <a:spcPts val="0"/>
                </a:spcAft>
                <a:defRPr/>
              </a:pPr>
              <a:endParaRPr lang="zh-CN" altLang="en-US" sz="1400" b="1" dirty="0">
                <a:ea typeface="微软雅黑" panose="020B0503020204020204" charset="-122"/>
              </a:endParaRPr>
            </a:p>
          </p:txBody>
        </p:sp>
        <p:sp>
          <p:nvSpPr>
            <p:cNvPr id="71" name="矩形 7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15975" fontAlgn="auto">
                <a:spcBef>
                  <a:spcPts val="0"/>
                </a:spcBef>
                <a:spcAft>
                  <a:spcPts val="0"/>
                </a:spcAft>
                <a:defRPr/>
              </a:pPr>
              <a:endParaRPr lang="zh-CN" altLang="en-US" sz="1400" b="1" dirty="0">
                <a:ea typeface="微软雅黑" panose="020B0503020204020204" charset="-122"/>
              </a:endParaRPr>
            </a:p>
          </p:txBody>
        </p:sp>
      </p:grpSp>
      <p:grpSp>
        <p:nvGrpSpPr>
          <p:cNvPr id="3" name="组合 66"/>
          <p:cNvGrpSpPr/>
          <p:nvPr/>
        </p:nvGrpSpPr>
        <p:grpSpPr>
          <a:xfrm flipH="1">
            <a:off x="6965228" y="-8435"/>
            <a:ext cx="2183071" cy="704204"/>
            <a:chOff x="0" y="-2"/>
            <a:chExt cx="1377891" cy="634701"/>
          </a:xfrm>
          <a:solidFill>
            <a:schemeClr val="bg2">
              <a:lumMod val="90000"/>
            </a:schemeClr>
          </a:solidFill>
        </p:grpSpPr>
        <p:sp>
          <p:nvSpPr>
            <p:cNvPr id="75" name="直角三角形 7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15975" fontAlgn="auto">
                <a:spcBef>
                  <a:spcPts val="0"/>
                </a:spcBef>
                <a:spcAft>
                  <a:spcPts val="0"/>
                </a:spcAft>
                <a:defRPr/>
              </a:pPr>
              <a:endParaRPr lang="zh-CN" altLang="en-US" sz="1400" b="1" dirty="0">
                <a:ea typeface="微软雅黑" panose="020B0503020204020204" charset="-122"/>
              </a:endParaRPr>
            </a:p>
          </p:txBody>
        </p:sp>
        <p:sp>
          <p:nvSpPr>
            <p:cNvPr id="76" name="矩形 7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15975" fontAlgn="auto">
                <a:spcBef>
                  <a:spcPts val="0"/>
                </a:spcBef>
                <a:spcAft>
                  <a:spcPts val="0"/>
                </a:spcAft>
                <a:defRPr/>
              </a:pPr>
              <a:endParaRPr lang="zh-CN" altLang="en-US" sz="1400" b="1" dirty="0">
                <a:ea typeface="微软雅黑" panose="020B0503020204020204" charset="-122"/>
              </a:endParaRPr>
            </a:p>
          </p:txBody>
        </p:sp>
      </p:grpSp>
      <p:pic>
        <p:nvPicPr>
          <p:cNvPr id="38920" name="图片 77" descr="624f9a79jw1eelyzwvu5xj20b408t75j.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77139" y="4230"/>
            <a:ext cx="1360487" cy="773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图片 21" descr="201206280751096743606645.jpg"/>
          <p:cNvPicPr>
            <a:picLocks noChangeAspect="1" noChangeArrowheads="1"/>
          </p:cNvPicPr>
          <p:nvPr/>
        </p:nvPicPr>
        <p:blipFill>
          <a:blip r:embed="rId6">
            <a:clrChange>
              <a:clrFrom>
                <a:srgbClr val="FDFFFE"/>
              </a:clrFrom>
              <a:clrTo>
                <a:srgbClr val="FDFFFE">
                  <a:alpha val="0"/>
                </a:srgbClr>
              </a:clrTo>
            </a:clrChange>
            <a:extLst>
              <a:ext uri="{28A0092B-C50C-407E-A947-70E740481C1C}">
                <a14:useLocalDpi xmlns:a14="http://schemas.microsoft.com/office/drawing/2010/main" val="0"/>
              </a:ext>
            </a:extLst>
          </a:blip>
          <a:srcRect/>
          <a:stretch>
            <a:fillRect/>
          </a:stretch>
        </p:blipFill>
        <p:spPr bwMode="auto">
          <a:xfrm>
            <a:off x="214314" y="1051012"/>
            <a:ext cx="681037" cy="816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a:spLocks noChangeArrowheads="1"/>
          </p:cNvSpPr>
          <p:nvPr/>
        </p:nvSpPr>
        <p:spPr bwMode="auto">
          <a:xfrm>
            <a:off x="500064" y="2192954"/>
            <a:ext cx="8143875" cy="2955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769" tIns="34884" rIns="69769" bIns="34884">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ts val="4500"/>
              </a:lnSpc>
            </a:pPr>
            <a:r>
              <a:rPr lang="en-US" altLang="zh-CN" sz="2400" b="1">
                <a:latin typeface="微软雅黑" pitchFamily="34" charset="-122"/>
                <a:ea typeface="微软雅黑" pitchFamily="34" charset="-122"/>
              </a:rPr>
              <a:t>1.</a:t>
            </a:r>
            <a:r>
              <a:rPr lang="zh-CN" altLang="en-US" sz="2400" b="1">
                <a:latin typeface="微软雅黑" pitchFamily="34" charset="-122"/>
                <a:ea typeface="微软雅黑" pitchFamily="34" charset="-122"/>
              </a:rPr>
              <a:t>古埃及国王不满足于生前的奢华生活，幻想死后能复活成神，在阴间也做统治者，永远庇护他的后代。</a:t>
            </a:r>
            <a:endParaRPr lang="en-US" altLang="zh-CN" sz="2400" b="1">
              <a:latin typeface="微软雅黑" pitchFamily="34" charset="-122"/>
              <a:ea typeface="微软雅黑" pitchFamily="34" charset="-122"/>
            </a:endParaRPr>
          </a:p>
          <a:p>
            <a:pPr>
              <a:lnSpc>
                <a:spcPts val="4500"/>
              </a:lnSpc>
            </a:pPr>
            <a:r>
              <a:rPr lang="en-US" altLang="zh-CN" sz="2400" b="1">
                <a:latin typeface="微软雅黑" pitchFamily="34" charset="-122"/>
                <a:ea typeface="微软雅黑" pitchFamily="34" charset="-122"/>
              </a:rPr>
              <a:t>2.</a:t>
            </a:r>
            <a:r>
              <a:rPr lang="zh-CN" altLang="en-US" sz="2400" b="1">
                <a:latin typeface="微软雅黑" pitchFamily="34" charset="-122"/>
                <a:ea typeface="微软雅黑" pitchFamily="34" charset="-122"/>
              </a:rPr>
              <a:t>根据古埃及的神话传说，只有保存好尸体，灵魂才有寄托的地方，才能复活，金字塔是他死而</a:t>
            </a:r>
            <a:r>
              <a:rPr lang="en-US" altLang="zh-CN" sz="2400" b="1">
                <a:latin typeface="微软雅黑" pitchFamily="34" charset="-122"/>
                <a:ea typeface="微软雅黑" pitchFamily="34" charset="-122"/>
              </a:rPr>
              <a:t>“</a:t>
            </a:r>
            <a:r>
              <a:rPr lang="zh-CN" altLang="en-US" sz="2400" b="1">
                <a:latin typeface="微软雅黑" pitchFamily="34" charset="-122"/>
                <a:ea typeface="微软雅黑" pitchFamily="34" charset="-122"/>
              </a:rPr>
              <a:t>复活</a:t>
            </a:r>
            <a:r>
              <a:rPr lang="en-US" altLang="zh-CN" sz="2400" b="1">
                <a:latin typeface="微软雅黑" pitchFamily="34" charset="-122"/>
                <a:ea typeface="微软雅黑" pitchFamily="34" charset="-122"/>
              </a:rPr>
              <a:t>”</a:t>
            </a:r>
            <a:r>
              <a:rPr lang="zh-CN" altLang="en-US" sz="2400" b="1">
                <a:latin typeface="微软雅黑" pitchFamily="34" charset="-122"/>
                <a:ea typeface="微软雅黑" pitchFamily="34" charset="-122"/>
              </a:rPr>
              <a:t>的</a:t>
            </a:r>
            <a:r>
              <a:rPr lang="en-US" altLang="zh-CN" sz="2400" b="1">
                <a:latin typeface="微软雅黑" pitchFamily="34" charset="-122"/>
                <a:ea typeface="微软雅黑" pitchFamily="34" charset="-122"/>
              </a:rPr>
              <a:t>“</a:t>
            </a:r>
            <a:r>
              <a:rPr lang="zh-CN" altLang="en-US" sz="2400" b="1">
                <a:latin typeface="微软雅黑" pitchFamily="34" charset="-122"/>
                <a:ea typeface="微软雅黑" pitchFamily="34" charset="-122"/>
              </a:rPr>
              <a:t>永世的城堡</a:t>
            </a:r>
            <a:r>
              <a:rPr lang="en-US" altLang="zh-CN" sz="2400" b="1">
                <a:latin typeface="微软雅黑" pitchFamily="34" charset="-122"/>
                <a:ea typeface="微软雅黑" pitchFamily="34" charset="-122"/>
              </a:rPr>
              <a:t>”。</a:t>
            </a:r>
            <a:endParaRPr lang="zh-CN" altLang="en-US" sz="2400" b="1">
              <a:latin typeface="微软雅黑" pitchFamily="34" charset="-122"/>
              <a:ea typeface="微软雅黑" pitchFamily="34" charset="-122"/>
            </a:endParaRPr>
          </a:p>
        </p:txBody>
      </p:sp>
      <p:sp>
        <p:nvSpPr>
          <p:cNvPr id="23" name="TextBox 22"/>
          <p:cNvSpPr txBox="1"/>
          <p:nvPr/>
        </p:nvSpPr>
        <p:spPr>
          <a:xfrm>
            <a:off x="1714501" y="1146173"/>
            <a:ext cx="5572125" cy="501337"/>
          </a:xfrm>
          <a:prstGeom prst="rect">
            <a:avLst/>
          </a:prstGeom>
          <a:noFill/>
        </p:spPr>
        <p:txBody>
          <a:bodyPr lIns="69769" tIns="34884" rIns="69769" bIns="34884">
            <a:spAutoFit/>
          </a:bodyPr>
          <a:lstStyle/>
          <a:p>
            <a:pPr defTabSz="815975" fontAlgn="auto">
              <a:spcBef>
                <a:spcPts val="0"/>
              </a:spcBef>
              <a:spcAft>
                <a:spcPts val="0"/>
              </a:spcAft>
              <a:defRPr/>
            </a:pPr>
            <a:r>
              <a:rPr lang="zh-CN" altLang="en-US" sz="2800" b="1" dirty="0">
                <a:solidFill>
                  <a:srgbClr val="0707FF"/>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古埃及国王为什么要建造金字塔？</a:t>
            </a:r>
          </a:p>
        </p:txBody>
      </p:sp>
    </p:spTree>
    <p:extLst>
      <p:ext uri="{BB962C8B-B14F-4D97-AF65-F5344CB8AC3E}">
        <p14:creationId xmlns:p14="http://schemas.microsoft.com/office/powerpoint/2010/main" val="3324001663"/>
      </p:ext>
    </p:extLst>
  </p:cSld>
  <p:clrMapOvr>
    <a:masterClrMapping/>
  </p:clrMapOvr>
  <p:transition spd="slow" advTm="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blinds(horizontal)">
                                      <p:cBhvr>
                                        <p:cTn id="7" dur="500"/>
                                        <p:tgtEl>
                                          <p:spTgt spid="2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blinds(horizontal)">
                                      <p:cBhvr>
                                        <p:cTn id="12" dur="500"/>
                                        <p:tgtEl>
                                          <p:spTgt spid="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WordArt 2">
            <a:extLst>
              <a:ext uri="{FF2B5EF4-FFF2-40B4-BE49-F238E27FC236}">
                <a16:creationId xmlns:a16="http://schemas.microsoft.com/office/drawing/2014/main" id="{63BFBD59-8C63-4407-B696-0C5170636F18}"/>
              </a:ext>
            </a:extLst>
          </p:cNvPr>
          <p:cNvSpPr>
            <a:spLocks noChangeArrowheads="1" noChangeShapeType="1"/>
          </p:cNvSpPr>
          <p:nvPr/>
        </p:nvSpPr>
        <p:spPr bwMode="auto">
          <a:xfrm>
            <a:off x="1547664" y="288925"/>
            <a:ext cx="4176712" cy="8636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zh-CN" altLang="en-US" sz="3600" dirty="0">
                <a:solidFill>
                  <a:srgbClr val="800080"/>
                </a:solidFill>
                <a:effectLst>
                  <a:outerShdw dist="45791" dir="2021404" algn="ctr" rotWithShape="0">
                    <a:srgbClr val="C0C0C0"/>
                  </a:outerShdw>
                </a:effectLst>
                <a:latin typeface="华文新魏"/>
              </a:rPr>
              <a:t>金字塔之迷</a:t>
            </a:r>
            <a:r>
              <a:rPr lang="en-US" altLang="zh-CN" sz="3600" dirty="0">
                <a:solidFill>
                  <a:srgbClr val="800080"/>
                </a:solidFill>
                <a:effectLst>
                  <a:outerShdw dist="45791" dir="2021404" algn="ctr" rotWithShape="0">
                    <a:srgbClr val="C0C0C0"/>
                  </a:outerShdw>
                </a:effectLst>
                <a:latin typeface="华文新魏"/>
              </a:rPr>
              <a:t>——</a:t>
            </a:r>
            <a:r>
              <a:rPr lang="zh-CN" altLang="en-US" sz="3600" dirty="0">
                <a:solidFill>
                  <a:srgbClr val="800080"/>
                </a:solidFill>
                <a:effectLst>
                  <a:outerShdw dist="45791" dir="2021404" algn="ctr" rotWithShape="0">
                    <a:srgbClr val="C0C0C0"/>
                  </a:outerShdw>
                </a:effectLst>
                <a:latin typeface="华文新魏"/>
              </a:rPr>
              <a:t>建筑</a:t>
            </a:r>
          </a:p>
        </p:txBody>
      </p:sp>
      <p:sp>
        <p:nvSpPr>
          <p:cNvPr id="17411" name="Rectangle 3">
            <a:extLst>
              <a:ext uri="{FF2B5EF4-FFF2-40B4-BE49-F238E27FC236}">
                <a16:creationId xmlns:a16="http://schemas.microsoft.com/office/drawing/2014/main" id="{0F0A2785-6F53-4DC2-B0E9-55F5653B62FB}"/>
              </a:ext>
            </a:extLst>
          </p:cNvPr>
          <p:cNvSpPr>
            <a:spLocks noGrp="1" noChangeArrowheads="1"/>
          </p:cNvSpPr>
          <p:nvPr>
            <p:ph type="body" idx="1"/>
          </p:nvPr>
        </p:nvSpPr>
        <p:spPr>
          <a:xfrm>
            <a:off x="468313" y="1412875"/>
            <a:ext cx="8153400" cy="4724400"/>
          </a:xfrm>
          <a:noFill/>
          <a:ln/>
        </p:spPr>
        <p:txBody>
          <a:bodyPr>
            <a:normAutofit lnSpcReduction="10000"/>
          </a:bodyPr>
          <a:lstStyle/>
          <a:p>
            <a:pPr>
              <a:lnSpc>
                <a:spcPct val="90000"/>
              </a:lnSpc>
              <a:buFont typeface="Wingdings" panose="05000000000000000000" pitchFamily="2" charset="2"/>
              <a:buChar char="Ø"/>
            </a:pPr>
            <a:r>
              <a:rPr lang="zh-CN" altLang="zh-CN" sz="2800" b="1">
                <a:ea typeface="楷体" panose="02010609060101010101" pitchFamily="49" charset="-122"/>
              </a:rPr>
              <a:t>石块与石块之间没有任何粘接物,然而却拼合得天衣无缝,甚至连最薄最薄的刀片也插不进去</a:t>
            </a:r>
          </a:p>
          <a:p>
            <a:pPr>
              <a:lnSpc>
                <a:spcPct val="90000"/>
              </a:lnSpc>
              <a:buFont typeface="Wingdings" panose="05000000000000000000" pitchFamily="2" charset="2"/>
              <a:buChar char="Ø"/>
            </a:pPr>
            <a:r>
              <a:rPr lang="zh-CN" altLang="zh-CN" sz="2800" b="1">
                <a:solidFill>
                  <a:srgbClr val="CC00CC"/>
                </a:solidFill>
                <a:ea typeface="楷体" panose="02010609060101010101" pitchFamily="49" charset="-122"/>
              </a:rPr>
              <a:t>塔基四条底边相差不到20厘米,误差率不到千分之一;它的东南角和西北角的高度,相差仅l.27厘米,误差率不到万分之一</a:t>
            </a:r>
          </a:p>
          <a:p>
            <a:pPr>
              <a:lnSpc>
                <a:spcPct val="90000"/>
              </a:lnSpc>
              <a:buFont typeface="Wingdings" panose="05000000000000000000" pitchFamily="2" charset="2"/>
              <a:buChar char="Ø"/>
            </a:pPr>
            <a:r>
              <a:rPr lang="zh-CN" altLang="zh-CN" sz="2800" b="1">
                <a:ea typeface="楷体" panose="02010609060101010101" pitchFamily="49" charset="-122"/>
              </a:rPr>
              <a:t>塔内结构仍然是个谜。塔内有迷宫一般的通道和幕室。墙璧光滑，饰有浮雕，通道有整齐的台阶，脉络一样地向墓室延伸，直到很深很深的地下。墓室另有通气孔通到塔 外。据说死者的“灵魂”可以从这些小孔里自由出人。奇怪的是这两条气孔，一条对准天龙座(永生)，,一条对准猎户座(复活)。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p:cTn id="7" dur="500" fill="hold"/>
                                        <p:tgtEl>
                                          <p:spTgt spid="17411">
                                            <p:txEl>
                                              <p:pRg st="0" end="0"/>
                                            </p:txEl>
                                          </p:spTgt>
                                        </p:tgtEl>
                                        <p:attrNameLst>
                                          <p:attrName>ppt_x</p:attrName>
                                        </p:attrNameLst>
                                      </p:cBhvr>
                                      <p:tavLst>
                                        <p:tav tm="0">
                                          <p:val>
                                            <p:strVal val="#ppt_x-#ppt_w/2"/>
                                          </p:val>
                                        </p:tav>
                                        <p:tav tm="100000">
                                          <p:val>
                                            <p:strVal val="#ppt_x"/>
                                          </p:val>
                                        </p:tav>
                                      </p:tavLst>
                                    </p:anim>
                                    <p:anim calcmode="lin" valueType="num">
                                      <p:cBhvr>
                                        <p:cTn id="8" dur="500" fill="hold"/>
                                        <p:tgtEl>
                                          <p:spTgt spid="17411">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17411">
                                            <p:txEl>
                                              <p:pRg st="0" end="0"/>
                                            </p:txEl>
                                          </p:spTgt>
                                        </p:tgtEl>
                                        <p:attrNameLst>
                                          <p:attrName>ppt_w</p:attrName>
                                        </p:attrNameLst>
                                      </p:cBhvr>
                                      <p:tavLst>
                                        <p:tav tm="0">
                                          <p:val>
                                            <p:fltVal val="0"/>
                                          </p:val>
                                        </p:tav>
                                        <p:tav tm="100000">
                                          <p:val>
                                            <p:strVal val="#ppt_w"/>
                                          </p:val>
                                        </p:tav>
                                      </p:tavLst>
                                    </p:anim>
                                    <p:anim calcmode="lin" valueType="num">
                                      <p:cBhvr>
                                        <p:cTn id="10" dur="500" fill="hold"/>
                                        <p:tgtEl>
                                          <p:spTgt spid="17411">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17411">
                                            <p:txEl>
                                              <p:pRg st="1" end="1"/>
                                            </p:txEl>
                                          </p:spTgt>
                                        </p:tgtEl>
                                        <p:attrNameLst>
                                          <p:attrName>style.visibility</p:attrName>
                                        </p:attrNameLst>
                                      </p:cBhvr>
                                      <p:to>
                                        <p:strVal val="visible"/>
                                      </p:to>
                                    </p:set>
                                    <p:anim calcmode="lin" valueType="num">
                                      <p:cBhvr>
                                        <p:cTn id="15" dur="500" fill="hold"/>
                                        <p:tgtEl>
                                          <p:spTgt spid="17411">
                                            <p:txEl>
                                              <p:pRg st="1" end="1"/>
                                            </p:txEl>
                                          </p:spTgt>
                                        </p:tgtEl>
                                        <p:attrNameLst>
                                          <p:attrName>ppt_x</p:attrName>
                                        </p:attrNameLst>
                                      </p:cBhvr>
                                      <p:tavLst>
                                        <p:tav tm="0">
                                          <p:val>
                                            <p:strVal val="#ppt_x-#ppt_w/2"/>
                                          </p:val>
                                        </p:tav>
                                        <p:tav tm="100000">
                                          <p:val>
                                            <p:strVal val="#ppt_x"/>
                                          </p:val>
                                        </p:tav>
                                      </p:tavLst>
                                    </p:anim>
                                    <p:anim calcmode="lin" valueType="num">
                                      <p:cBhvr>
                                        <p:cTn id="16" dur="500" fill="hold"/>
                                        <p:tgtEl>
                                          <p:spTgt spid="17411">
                                            <p:txEl>
                                              <p:pRg st="1" end="1"/>
                                            </p:txEl>
                                          </p:spTgt>
                                        </p:tgtEl>
                                        <p:attrNameLst>
                                          <p:attrName>ppt_y</p:attrName>
                                        </p:attrNameLst>
                                      </p:cBhvr>
                                      <p:tavLst>
                                        <p:tav tm="0">
                                          <p:val>
                                            <p:strVal val="#ppt_y"/>
                                          </p:val>
                                        </p:tav>
                                        <p:tav tm="100000">
                                          <p:val>
                                            <p:strVal val="#ppt_y"/>
                                          </p:val>
                                        </p:tav>
                                      </p:tavLst>
                                    </p:anim>
                                    <p:anim calcmode="lin" valueType="num">
                                      <p:cBhvr>
                                        <p:cTn id="17" dur="500" fill="hold"/>
                                        <p:tgtEl>
                                          <p:spTgt spid="17411">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17411">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8" fill="hold" grpId="0" nodeType="clickEffect">
                                  <p:stCondLst>
                                    <p:cond delay="0"/>
                                  </p:stCondLst>
                                  <p:childTnLst>
                                    <p:set>
                                      <p:cBhvr>
                                        <p:cTn id="22" dur="1" fill="hold">
                                          <p:stCondLst>
                                            <p:cond delay="0"/>
                                          </p:stCondLst>
                                        </p:cTn>
                                        <p:tgtEl>
                                          <p:spTgt spid="17411">
                                            <p:txEl>
                                              <p:pRg st="2" end="2"/>
                                            </p:txEl>
                                          </p:spTgt>
                                        </p:tgtEl>
                                        <p:attrNameLst>
                                          <p:attrName>style.visibility</p:attrName>
                                        </p:attrNameLst>
                                      </p:cBhvr>
                                      <p:to>
                                        <p:strVal val="visible"/>
                                      </p:to>
                                    </p:set>
                                    <p:anim calcmode="lin" valueType="num">
                                      <p:cBhvr>
                                        <p:cTn id="23" dur="500" fill="hold"/>
                                        <p:tgtEl>
                                          <p:spTgt spid="17411">
                                            <p:txEl>
                                              <p:pRg st="2" end="2"/>
                                            </p:txEl>
                                          </p:spTgt>
                                        </p:tgtEl>
                                        <p:attrNameLst>
                                          <p:attrName>ppt_x</p:attrName>
                                        </p:attrNameLst>
                                      </p:cBhvr>
                                      <p:tavLst>
                                        <p:tav tm="0">
                                          <p:val>
                                            <p:strVal val="#ppt_x-#ppt_w/2"/>
                                          </p:val>
                                        </p:tav>
                                        <p:tav tm="100000">
                                          <p:val>
                                            <p:strVal val="#ppt_x"/>
                                          </p:val>
                                        </p:tav>
                                      </p:tavLst>
                                    </p:anim>
                                    <p:anim calcmode="lin" valueType="num">
                                      <p:cBhvr>
                                        <p:cTn id="24" dur="500" fill="hold"/>
                                        <p:tgtEl>
                                          <p:spTgt spid="17411">
                                            <p:txEl>
                                              <p:pRg st="2" end="2"/>
                                            </p:txEl>
                                          </p:spTgt>
                                        </p:tgtEl>
                                        <p:attrNameLst>
                                          <p:attrName>ppt_y</p:attrName>
                                        </p:attrNameLst>
                                      </p:cBhvr>
                                      <p:tavLst>
                                        <p:tav tm="0">
                                          <p:val>
                                            <p:strVal val="#ppt_y"/>
                                          </p:val>
                                        </p:tav>
                                        <p:tav tm="100000">
                                          <p:val>
                                            <p:strVal val="#ppt_y"/>
                                          </p:val>
                                        </p:tav>
                                      </p:tavLst>
                                    </p:anim>
                                    <p:anim calcmode="lin" valueType="num">
                                      <p:cBhvr>
                                        <p:cTn id="25" dur="500" fill="hold"/>
                                        <p:tgtEl>
                                          <p:spTgt spid="17411">
                                            <p:txEl>
                                              <p:pRg st="2" end="2"/>
                                            </p:txEl>
                                          </p:spTgt>
                                        </p:tgtEl>
                                        <p:attrNameLst>
                                          <p:attrName>ppt_w</p:attrName>
                                        </p:attrNameLst>
                                      </p:cBhvr>
                                      <p:tavLst>
                                        <p:tav tm="0">
                                          <p:val>
                                            <p:fltVal val="0"/>
                                          </p:val>
                                        </p:tav>
                                        <p:tav tm="100000">
                                          <p:val>
                                            <p:strVal val="#ppt_w"/>
                                          </p:val>
                                        </p:tav>
                                      </p:tavLst>
                                    </p:anim>
                                    <p:anim calcmode="lin" valueType="num">
                                      <p:cBhvr>
                                        <p:cTn id="26" dur="500" fill="hold"/>
                                        <p:tgtEl>
                                          <p:spTgt spid="17411">
                                            <p:txEl>
                                              <p:pRg st="2" end="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图片 460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5716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2" name="矩形 46082"/>
          <p:cNvSpPr>
            <a:spLocks noChangeArrowheads="1"/>
          </p:cNvSpPr>
          <p:nvPr/>
        </p:nvSpPr>
        <p:spPr bwMode="auto">
          <a:xfrm>
            <a:off x="381000" y="5864088"/>
            <a:ext cx="8153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b="1"/>
              <a:t>如何理解“金字塔是古代埃及文明的象征”？</a:t>
            </a:r>
          </a:p>
        </p:txBody>
      </p:sp>
    </p:spTree>
    <p:extLst>
      <p:ext uri="{BB962C8B-B14F-4D97-AF65-F5344CB8AC3E}">
        <p14:creationId xmlns:p14="http://schemas.microsoft.com/office/powerpoint/2010/main" val="4052520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文本框 44033"/>
          <p:cNvSpPr txBox="1">
            <a:spLocks noChangeArrowheads="1"/>
          </p:cNvSpPr>
          <p:nvPr/>
        </p:nvSpPr>
        <p:spPr bwMode="auto">
          <a:xfrm>
            <a:off x="755650" y="5999428"/>
            <a:ext cx="7696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en-US" sz="3200" b="1">
                <a:latin typeface="Times New Roman" pitchFamily="18" charset="0"/>
                <a:ea typeface="楷体_GB2312" pitchFamily="49" charset="-122"/>
              </a:rPr>
              <a:t>奴隶们在为建造金字塔运输巨石</a:t>
            </a:r>
          </a:p>
        </p:txBody>
      </p:sp>
      <p:pic>
        <p:nvPicPr>
          <p:cNvPr id="44035" name="图片 44034" descr="奴隶修建金字塔"/>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917"/>
            <a:ext cx="9067800" cy="5932656"/>
          </a:xfrm>
          <a:prstGeom prst="rect">
            <a:avLst/>
          </a:prstGeom>
          <a:noFill/>
          <a:ln>
            <a:noFill/>
          </a:ln>
          <a:effectLst>
            <a:outerShdw dist="35921" dir="2700000" algn="ctr" rotWithShape="0">
              <a:schemeClr val="accent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44036" name="文本框 44035"/>
          <p:cNvSpPr txBox="1">
            <a:spLocks noChangeArrowheads="1"/>
          </p:cNvSpPr>
          <p:nvPr/>
        </p:nvSpPr>
        <p:spPr bwMode="auto">
          <a:xfrm>
            <a:off x="76200" y="0"/>
            <a:ext cx="1752600" cy="3416320"/>
          </a:xfrm>
          <a:prstGeom prst="rect">
            <a:avLst/>
          </a:prstGeom>
          <a:solidFill>
            <a:schemeClr val="bg1">
              <a:alpha val="42999"/>
            </a:schemeClr>
          </a:solidFill>
          <a:ln w="19050">
            <a:solidFill>
              <a:schemeClr val="folHlink"/>
            </a:solidFill>
            <a:miter lim="800000"/>
            <a:headEnd/>
            <a:tailEnd/>
          </a:ln>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135000"/>
              </a:lnSpc>
            </a:pPr>
            <a:r>
              <a:rPr lang="zh-CN" altLang="en-US" sz="2000" b="1">
                <a:solidFill>
                  <a:srgbClr val="0000FF"/>
                </a:solidFill>
                <a:latin typeface="宋体" pitchFamily="2" charset="-122"/>
              </a:rPr>
              <a:t>　　金字塔的修建是古埃及劳动人民智慧和劳动的结晶，是古埃及国王残酷奴役劳动人民的历史见证。</a:t>
            </a:r>
          </a:p>
        </p:txBody>
      </p:sp>
    </p:spTree>
    <p:extLst>
      <p:ext uri="{BB962C8B-B14F-4D97-AF65-F5344CB8AC3E}">
        <p14:creationId xmlns:p14="http://schemas.microsoft.com/office/powerpoint/2010/main" val="17200715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44035"/>
                                        </p:tgtEl>
                                        <p:attrNameLst>
                                          <p:attrName>style.visibility</p:attrName>
                                        </p:attrNameLst>
                                      </p:cBhvr>
                                      <p:to>
                                        <p:strVal val="visible"/>
                                      </p:to>
                                    </p:set>
                                    <p:animEffect transition="in" filter="dissolve">
                                      <p:cBhvr>
                                        <p:cTn id="7" dur="500"/>
                                        <p:tgtEl>
                                          <p:spTgt spid="44035"/>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4034"/>
                                        </p:tgtEl>
                                        <p:attrNameLst>
                                          <p:attrName>style.visibility</p:attrName>
                                        </p:attrNameLst>
                                      </p:cBhvr>
                                      <p:to>
                                        <p:strVal val="visible"/>
                                      </p:to>
                                    </p:set>
                                    <p:anim calcmode="lin" valueType="num">
                                      <p:cBhvr>
                                        <p:cTn id="11" dur="500" fill="hold"/>
                                        <p:tgtEl>
                                          <p:spTgt spid="44034"/>
                                        </p:tgtEl>
                                        <p:attrNameLst>
                                          <p:attrName>ppt_x</p:attrName>
                                        </p:attrNameLst>
                                      </p:cBhvr>
                                      <p:tavLst>
                                        <p:tav tm="0">
                                          <p:val>
                                            <p:strVal val="0-#ppt_w/2"/>
                                          </p:val>
                                        </p:tav>
                                        <p:tav tm="100000">
                                          <p:val>
                                            <p:strVal val="#ppt_x"/>
                                          </p:val>
                                        </p:tav>
                                      </p:tavLst>
                                    </p:anim>
                                    <p:anim calcmode="lin" valueType="num">
                                      <p:cBhvr>
                                        <p:cTn id="12" dur="500" fill="hold"/>
                                        <p:tgtEl>
                                          <p:spTgt spid="44034"/>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4036"/>
                                        </p:tgtEl>
                                        <p:attrNameLst>
                                          <p:attrName>style.visibility</p:attrName>
                                        </p:attrNameLst>
                                      </p:cBhvr>
                                      <p:to>
                                        <p:strVal val="visible"/>
                                      </p:to>
                                    </p:set>
                                    <p:anim calcmode="lin" valueType="num">
                                      <p:cBhvr>
                                        <p:cTn id="17" dur="500" fill="hold"/>
                                        <p:tgtEl>
                                          <p:spTgt spid="44036"/>
                                        </p:tgtEl>
                                        <p:attrNameLst>
                                          <p:attrName>ppt_x</p:attrName>
                                        </p:attrNameLst>
                                      </p:cBhvr>
                                      <p:tavLst>
                                        <p:tav tm="0">
                                          <p:val>
                                            <p:strVal val="0-#ppt_w/2"/>
                                          </p:val>
                                        </p:tav>
                                        <p:tav tm="100000">
                                          <p:val>
                                            <p:strVal val="#ppt_x"/>
                                          </p:val>
                                        </p:tav>
                                      </p:tavLst>
                                    </p:anim>
                                    <p:anim calcmode="lin" valueType="num">
                                      <p:cBhvr>
                                        <p:cTn id="18" dur="500" fill="hold"/>
                                        <p:tgtEl>
                                          <p:spTgt spid="440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p:bldP spid="44036"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srcRect l="24814" r="13974" b="25049"/>
          <a:stretch>
            <a:fillRect/>
          </a:stretch>
        </p:blipFill>
        <p:spPr>
          <a:xfrm>
            <a:off x="142834" y="1240469"/>
            <a:ext cx="8674139" cy="4989212"/>
          </a:xfrm>
          <a:prstGeom prst="roundRect">
            <a:avLst>
              <a:gd name="adj" fmla="val 7037"/>
            </a:avLst>
          </a:prstGeom>
          <a:ln>
            <a:solidFill>
              <a:schemeClr val="bg2">
                <a:lumMod val="50000"/>
              </a:schemeClr>
            </a:solidFill>
          </a:ln>
          <a:effectLst>
            <a:outerShdw blurRad="292100" dist="139700" dir="2700000" algn="tl" rotWithShape="0">
              <a:srgbClr val="333333">
                <a:alpha val="65000"/>
              </a:srgbClr>
            </a:outerShdw>
          </a:effectLst>
        </p:spPr>
      </p:pic>
      <p:sp>
        <p:nvSpPr>
          <p:cNvPr id="3" name="圆角矩形 2"/>
          <p:cNvSpPr/>
          <p:nvPr/>
        </p:nvSpPr>
        <p:spPr>
          <a:xfrm>
            <a:off x="193676" y="420828"/>
            <a:ext cx="2860675" cy="543479"/>
          </a:xfrm>
          <a:prstGeom prst="round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9769" tIns="34884" rIns="69769" bIns="34884" anchor="ctr"/>
          <a:lstStyle/>
          <a:p>
            <a:pPr algn="ctr" defTabSz="815975" fontAlgn="auto">
              <a:spcBef>
                <a:spcPts val="0"/>
              </a:spcBef>
              <a:spcAft>
                <a:spcPts val="0"/>
              </a:spcAft>
              <a:defRPr/>
            </a:pPr>
            <a:endParaRPr lang="zh-CN" altLang="en-US" sz="1600" dirty="0"/>
          </a:p>
        </p:txBody>
      </p:sp>
      <p:sp>
        <p:nvSpPr>
          <p:cNvPr id="46083" name="矩形 20"/>
          <p:cNvSpPr>
            <a:spLocks noChangeArrowheads="1"/>
          </p:cNvSpPr>
          <p:nvPr/>
        </p:nvSpPr>
        <p:spPr bwMode="auto">
          <a:xfrm>
            <a:off x="857251" y="384877"/>
            <a:ext cx="2112963" cy="45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769" tIns="34884" rIns="69769" bIns="34884">
            <a:spAutoFit/>
          </a:bodyPr>
          <a:lstStyle/>
          <a:p>
            <a:pPr>
              <a:lnSpc>
                <a:spcPts val="3000"/>
              </a:lnSpc>
            </a:pPr>
            <a:r>
              <a:rPr lang="zh-CN" altLang="en-US" sz="2700" b="1">
                <a:latin typeface="微软雅黑" pitchFamily="34" charset="-122"/>
                <a:ea typeface="微软雅黑" pitchFamily="34" charset="-122"/>
              </a:rPr>
              <a:t>狮身人面像</a:t>
            </a:r>
          </a:p>
        </p:txBody>
      </p:sp>
      <p:pic>
        <p:nvPicPr>
          <p:cNvPr id="46084" name="图片 21" descr="201206280751096743606645.jpg"/>
          <p:cNvPicPr>
            <a:picLocks noChangeAspect="1" noChangeArrowheads="1"/>
          </p:cNvPicPr>
          <p:nvPr/>
        </p:nvPicPr>
        <p:blipFill>
          <a:blip r:embed="rId3">
            <a:clrChange>
              <a:clrFrom>
                <a:srgbClr val="FDFFFE"/>
              </a:clrFrom>
              <a:clrTo>
                <a:srgbClr val="FDFFFE">
                  <a:alpha val="0"/>
                </a:srgbClr>
              </a:clrTo>
            </a:clrChange>
            <a:extLst>
              <a:ext uri="{28A0092B-C50C-407E-A947-70E740481C1C}">
                <a14:useLocalDpi xmlns:a14="http://schemas.microsoft.com/office/drawing/2010/main" val="0"/>
              </a:ext>
            </a:extLst>
          </a:blip>
          <a:srcRect/>
          <a:stretch>
            <a:fillRect/>
          </a:stretch>
        </p:blipFill>
        <p:spPr bwMode="auto">
          <a:xfrm>
            <a:off x="136525" y="283372"/>
            <a:ext cx="681038" cy="816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4"/>
          <a:srcRect l="4342" t="7341" r="16915" b="6349"/>
          <a:stretch>
            <a:fillRect/>
          </a:stretch>
        </p:blipFill>
        <p:spPr>
          <a:xfrm>
            <a:off x="312923" y="1444390"/>
            <a:ext cx="5045739" cy="4422831"/>
          </a:xfrm>
          <a:prstGeom prst="roundRect">
            <a:avLst>
              <a:gd name="adj" fmla="val 8798"/>
            </a:avLst>
          </a:prstGeom>
          <a:ln>
            <a:noFill/>
          </a:ln>
          <a:effectLst>
            <a:outerShdw blurRad="292100" dist="139700" dir="2700000" algn="tl" rotWithShape="0">
              <a:srgbClr val="333333">
                <a:alpha val="65000"/>
              </a:srgbClr>
            </a:outerShdw>
          </a:effectLst>
        </p:spPr>
      </p:pic>
      <p:sp>
        <p:nvSpPr>
          <p:cNvPr id="46086" name="Rectangle 20"/>
          <p:cNvSpPr>
            <a:spLocks noChangeArrowheads="1"/>
          </p:cNvSpPr>
          <p:nvPr/>
        </p:nvSpPr>
        <p:spPr bwMode="auto">
          <a:xfrm>
            <a:off x="5472113" y="1941023"/>
            <a:ext cx="3289300" cy="345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769" tIns="34884" rIns="69769" bIns="34884" anchor="ctr">
            <a:spAutoFit/>
          </a:bodyPr>
          <a:lstStyle/>
          <a:p>
            <a:pPr>
              <a:lnSpc>
                <a:spcPts val="2200"/>
              </a:lnSpc>
            </a:pPr>
            <a:r>
              <a:rPr lang="en-US" altLang="zh-CN">
                <a:latin typeface="华文新魏" pitchFamily="2" charset="-122"/>
                <a:ea typeface="华文新魏" pitchFamily="2" charset="-122"/>
              </a:rPr>
              <a:t>       </a:t>
            </a:r>
            <a:r>
              <a:rPr lang="zh-CN" altLang="en-US" b="1">
                <a:solidFill>
                  <a:srgbClr val="FF0000"/>
                </a:solidFill>
                <a:latin typeface="微软雅黑" pitchFamily="34" charset="-122"/>
                <a:ea typeface="微软雅黑" pitchFamily="34" charset="-122"/>
              </a:rPr>
              <a:t>狮身人面像</a:t>
            </a:r>
            <a:r>
              <a:rPr lang="zh-CN" altLang="en-US" b="1">
                <a:latin typeface="微软雅黑" pitchFamily="34" charset="-122"/>
                <a:ea typeface="微软雅黑" pitchFamily="34" charset="-122"/>
              </a:rPr>
              <a:t>，希腊人称它为“</a:t>
            </a:r>
            <a:r>
              <a:rPr lang="zh-CN" altLang="en-US" b="1">
                <a:solidFill>
                  <a:srgbClr val="0707FF"/>
                </a:solidFill>
                <a:latin typeface="微软雅黑" pitchFamily="34" charset="-122"/>
                <a:ea typeface="微软雅黑" pitchFamily="34" charset="-122"/>
              </a:rPr>
              <a:t>斯芬克斯</a:t>
            </a:r>
            <a:r>
              <a:rPr lang="zh-CN" altLang="en-US" b="1">
                <a:latin typeface="微软雅黑" pitchFamily="34" charset="-122"/>
                <a:ea typeface="微软雅黑" pitchFamily="34" charset="-122"/>
              </a:rPr>
              <a:t>”。它是古代埃及国王威严的象征。在埃及哈佛拉金字塔旁的一座狮身人面像是最著名的。石像的面部是按哈佛拉的相貌塑造的，它面向东方，高达</a:t>
            </a:r>
            <a:r>
              <a:rPr lang="en-US" altLang="zh-CN" b="1">
                <a:latin typeface="微软雅黑" pitchFamily="34" charset="-122"/>
                <a:ea typeface="微软雅黑" pitchFamily="34" charset="-122"/>
              </a:rPr>
              <a:t>20</a:t>
            </a:r>
            <a:r>
              <a:rPr lang="zh-CN" altLang="en-US" b="1">
                <a:latin typeface="微软雅黑" pitchFamily="34" charset="-122"/>
                <a:ea typeface="微软雅黑" pitchFamily="34" charset="-122"/>
              </a:rPr>
              <a:t>多米，长</a:t>
            </a:r>
            <a:r>
              <a:rPr lang="en-US" altLang="zh-CN" b="1">
                <a:latin typeface="微软雅黑" pitchFamily="34" charset="-122"/>
                <a:ea typeface="微软雅黑" pitchFamily="34" charset="-122"/>
              </a:rPr>
              <a:t>57</a:t>
            </a:r>
            <a:r>
              <a:rPr lang="zh-CN" altLang="en-US" b="1">
                <a:latin typeface="微软雅黑" pitchFamily="34" charset="-122"/>
                <a:ea typeface="微软雅黑" pitchFamily="34" charset="-122"/>
              </a:rPr>
              <a:t>米，一只耳朵就有</a:t>
            </a:r>
            <a:r>
              <a:rPr lang="en-US" altLang="zh-CN" b="1">
                <a:latin typeface="微软雅黑" pitchFamily="34" charset="-122"/>
                <a:ea typeface="微软雅黑" pitchFamily="34" charset="-122"/>
              </a:rPr>
              <a:t>2</a:t>
            </a:r>
            <a:r>
              <a:rPr lang="zh-CN" altLang="en-US" b="1">
                <a:latin typeface="微软雅黑" pitchFamily="34" charset="-122"/>
                <a:ea typeface="微软雅黑" pitchFamily="34" charset="-122"/>
              </a:rPr>
              <a:t>米长，下额的胡须长达</a:t>
            </a:r>
            <a:r>
              <a:rPr lang="en-US" altLang="zh-CN" b="1">
                <a:latin typeface="微软雅黑" pitchFamily="34" charset="-122"/>
                <a:ea typeface="微软雅黑" pitchFamily="34" charset="-122"/>
              </a:rPr>
              <a:t>6</a:t>
            </a:r>
            <a:r>
              <a:rPr lang="zh-CN" altLang="en-US" b="1">
                <a:latin typeface="微软雅黑" pitchFamily="34" charset="-122"/>
                <a:ea typeface="微软雅黑" pitchFamily="34" charset="-122"/>
              </a:rPr>
              <a:t>米，除狮爪是用石块砌成之外，整个狮身人面像是用建筑金字塔时留下的一块天然巨石雕成的。 </a:t>
            </a:r>
          </a:p>
        </p:txBody>
      </p:sp>
      <p:pic>
        <p:nvPicPr>
          <p:cNvPr id="8" name="图片 7"/>
          <p:cNvPicPr>
            <a:picLocks noChangeAspect="1"/>
          </p:cNvPicPr>
          <p:nvPr/>
        </p:nvPicPr>
        <p:blipFill>
          <a:blip r:embed="rId5"/>
          <a:stretch>
            <a:fillRect/>
          </a:stretch>
        </p:blipFill>
        <p:spPr>
          <a:xfrm>
            <a:off x="1428728" y="1430788"/>
            <a:ext cx="2768838" cy="4421752"/>
          </a:xfrm>
          <a:prstGeom prst="roundRect">
            <a:avLst/>
          </a:prstGeom>
        </p:spPr>
      </p:pic>
    </p:spTree>
    <p:extLst>
      <p:ext uri="{BB962C8B-B14F-4D97-AF65-F5344CB8AC3E}">
        <p14:creationId xmlns:p14="http://schemas.microsoft.com/office/powerpoint/2010/main" val="42211154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xit" presetSubtype="16" fill="hold" nodeType="clickEffect">
                                  <p:stCondLst>
                                    <p:cond delay="0"/>
                                  </p:stCondLst>
                                  <p:childTnLst>
                                    <p:animEffect transition="out" filter="box(in)">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46189" y="2605322"/>
            <a:ext cx="5832475" cy="46166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defTabSz="814705">
              <a:defRPr/>
            </a:pPr>
            <a:r>
              <a:rPr lang="zh-CN" altLang="en-US" sz="2400" b="1" noProof="1"/>
              <a:t>话题一：如何开采如此巨大的石料？</a:t>
            </a:r>
          </a:p>
        </p:txBody>
      </p:sp>
      <p:sp>
        <p:nvSpPr>
          <p:cNvPr id="6" name="TextBox 5"/>
          <p:cNvSpPr txBox="1"/>
          <p:nvPr/>
        </p:nvSpPr>
        <p:spPr>
          <a:xfrm>
            <a:off x="1246189" y="3836082"/>
            <a:ext cx="5832475" cy="46166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defTabSz="814705">
              <a:defRPr/>
            </a:pPr>
            <a:r>
              <a:rPr lang="zh-CN" altLang="en-US" sz="2400" b="1" noProof="1"/>
              <a:t>话题二：如此巨大的石料如何运输？</a:t>
            </a:r>
          </a:p>
        </p:txBody>
      </p:sp>
      <p:sp>
        <p:nvSpPr>
          <p:cNvPr id="7" name="TextBox 6"/>
          <p:cNvSpPr txBox="1"/>
          <p:nvPr/>
        </p:nvSpPr>
        <p:spPr>
          <a:xfrm>
            <a:off x="1246188" y="5155660"/>
            <a:ext cx="6716712" cy="46166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defTabSz="814705">
              <a:defRPr/>
            </a:pPr>
            <a:r>
              <a:rPr lang="zh-CN" altLang="en-US" sz="2400" b="1" noProof="1"/>
              <a:t>话题三：如何将如此巨大的石料运往高处堆砌？</a:t>
            </a:r>
          </a:p>
        </p:txBody>
      </p:sp>
      <p:sp>
        <p:nvSpPr>
          <p:cNvPr id="47108" name="文本框 1"/>
          <p:cNvSpPr txBox="1">
            <a:spLocks noChangeArrowheads="1"/>
          </p:cNvSpPr>
          <p:nvPr/>
        </p:nvSpPr>
        <p:spPr bwMode="auto">
          <a:xfrm>
            <a:off x="714375" y="765525"/>
            <a:ext cx="8051800" cy="990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ts val="3500"/>
              </a:lnSpc>
            </a:pPr>
            <a:r>
              <a:rPr lang="zh-CN" altLang="en-US" sz="2800">
                <a:solidFill>
                  <a:srgbClr val="FF0000"/>
                </a:solidFill>
                <a:latin typeface="方正粗黑宋简体" pitchFamily="2" charset="-122"/>
                <a:ea typeface="方正粗黑宋简体" pitchFamily="2" charset="-122"/>
              </a:rPr>
              <a:t>       金字塔是怎样建造的呢？请同学们从当时技术水平出发，试着解开金字塔建造之谜。</a:t>
            </a:r>
            <a:endParaRPr lang="zh-CN" altLang="en-US" sz="2800">
              <a:latin typeface="方正粗黑宋简体" pitchFamily="2" charset="-122"/>
              <a:ea typeface="方正粗黑宋简体" pitchFamily="2" charset="-122"/>
            </a:endParaRPr>
          </a:p>
        </p:txBody>
      </p:sp>
      <p:pic>
        <p:nvPicPr>
          <p:cNvPr id="47109" name="图片 21" descr="201206280751096743606645.jpg"/>
          <p:cNvPicPr>
            <a:picLocks noChangeAspect="1" noChangeArrowheads="1"/>
          </p:cNvPicPr>
          <p:nvPr/>
        </p:nvPicPr>
        <p:blipFill>
          <a:blip r:embed="rId2">
            <a:clrChange>
              <a:clrFrom>
                <a:srgbClr val="FDFFFE"/>
              </a:clrFrom>
              <a:clrTo>
                <a:srgbClr val="FDFFFE">
                  <a:alpha val="0"/>
                </a:srgbClr>
              </a:clrTo>
            </a:clrChange>
            <a:extLst>
              <a:ext uri="{28A0092B-C50C-407E-A947-70E740481C1C}">
                <a14:useLocalDpi xmlns:a14="http://schemas.microsoft.com/office/drawing/2010/main" val="0"/>
              </a:ext>
            </a:extLst>
          </a:blip>
          <a:srcRect/>
          <a:stretch>
            <a:fillRect/>
          </a:stretch>
        </p:blipFill>
        <p:spPr bwMode="auto">
          <a:xfrm>
            <a:off x="214314" y="289717"/>
            <a:ext cx="681037" cy="816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5731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descr="5d60db4db51f42888812f749f922aae5.jpeg"/>
          <p:cNvPicPr>
            <a:picLocks noChangeAspect="1"/>
          </p:cNvPicPr>
          <p:nvPr/>
        </p:nvPicPr>
        <p:blipFill>
          <a:blip r:embed="rId2"/>
          <a:stretch>
            <a:fillRect/>
          </a:stretch>
        </p:blipFill>
        <p:spPr>
          <a:xfrm>
            <a:off x="2349500" y="3692282"/>
            <a:ext cx="4038600" cy="3136113"/>
          </a:xfrm>
          <a:prstGeom prst="rect">
            <a:avLst/>
          </a:prstGeom>
          <a:ln>
            <a:noFill/>
          </a:ln>
          <a:effectLst>
            <a:outerShdw blurRad="292100" dist="139700" dir="2700000" algn="tl" rotWithShape="0">
              <a:srgbClr val="333333">
                <a:alpha val="65000"/>
              </a:srgbClr>
            </a:outerShdw>
          </a:effectLst>
        </p:spPr>
      </p:pic>
      <p:pic>
        <p:nvPicPr>
          <p:cNvPr id="37" name="图片 36" descr="b6a5f202d09b4709b0036339fa4515e4.jpeg"/>
          <p:cNvPicPr>
            <a:picLocks noChangeAspect="1"/>
          </p:cNvPicPr>
          <p:nvPr/>
        </p:nvPicPr>
        <p:blipFill>
          <a:blip r:embed="rId3"/>
          <a:srcRect b="6779"/>
          <a:stretch>
            <a:fillRect/>
          </a:stretch>
        </p:blipFill>
        <p:spPr>
          <a:xfrm>
            <a:off x="503239" y="21147"/>
            <a:ext cx="4135437" cy="3461778"/>
          </a:xfrm>
          <a:prstGeom prst="rect">
            <a:avLst/>
          </a:prstGeom>
          <a:ln>
            <a:noFill/>
          </a:ln>
          <a:effectLst>
            <a:outerShdw blurRad="292100" dist="139700" dir="2700000" algn="tl" rotWithShape="0">
              <a:srgbClr val="333333">
                <a:alpha val="65000"/>
              </a:srgbClr>
            </a:outerShdw>
          </a:effectLst>
        </p:spPr>
      </p:pic>
      <p:pic>
        <p:nvPicPr>
          <p:cNvPr id="34" name="Picture 3" descr="C048"/>
          <p:cNvPicPr>
            <a:picLocks noChangeAspect="1" noChangeArrowheads="1"/>
          </p:cNvPicPr>
          <p:nvPr/>
        </p:nvPicPr>
        <p:blipFill>
          <a:blip r:embed="rId4"/>
          <a:srcRect/>
          <a:stretch>
            <a:fillRect/>
          </a:stretch>
        </p:blipFill>
        <p:spPr bwMode="auto">
          <a:xfrm>
            <a:off x="5316539" y="84589"/>
            <a:ext cx="3597275" cy="3525220"/>
          </a:xfrm>
          <a:prstGeom prst="rect">
            <a:avLst/>
          </a:prstGeom>
          <a:ln>
            <a:noFill/>
          </a:ln>
          <a:effectLst>
            <a:outerShdw blurRad="292100" dist="139700" dir="2700000" algn="tl" rotWithShape="0">
              <a:srgbClr val="333333">
                <a:alpha val="65000"/>
              </a:srgbClr>
            </a:outerShdw>
          </a:effectLst>
        </p:spPr>
      </p:pic>
      <p:sp>
        <p:nvSpPr>
          <p:cNvPr id="28" name="矩形 27"/>
          <p:cNvSpPr>
            <a:spLocks noChangeArrowheads="1"/>
          </p:cNvSpPr>
          <p:nvPr/>
        </p:nvSpPr>
        <p:spPr bwMode="auto">
          <a:xfrm>
            <a:off x="2859088" y="84589"/>
            <a:ext cx="1731564" cy="46423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ts val="2875"/>
              </a:lnSpc>
            </a:pPr>
            <a:r>
              <a:rPr lang="zh-CN" altLang="en-US" sz="2400" b="1">
                <a:latin typeface="黑体" pitchFamily="49" charset="-122"/>
                <a:ea typeface="黑体" pitchFamily="49" charset="-122"/>
              </a:rPr>
              <a:t>木楔法采石</a:t>
            </a:r>
          </a:p>
        </p:txBody>
      </p:sp>
      <p:sp>
        <p:nvSpPr>
          <p:cNvPr id="29" name="矩形 28"/>
          <p:cNvSpPr>
            <a:spLocks noChangeArrowheads="1"/>
          </p:cNvSpPr>
          <p:nvPr/>
        </p:nvSpPr>
        <p:spPr bwMode="auto">
          <a:xfrm>
            <a:off x="6769101" y="3692281"/>
            <a:ext cx="1731564" cy="46423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ts val="2875"/>
              </a:lnSpc>
            </a:pPr>
            <a:r>
              <a:rPr lang="zh-CN" altLang="en-US" sz="2400" b="1">
                <a:latin typeface="黑体" pitchFamily="49" charset="-122"/>
                <a:ea typeface="黑体" pitchFamily="49" charset="-122"/>
              </a:rPr>
              <a:t>滚木法运输</a:t>
            </a:r>
          </a:p>
        </p:txBody>
      </p:sp>
      <p:sp>
        <p:nvSpPr>
          <p:cNvPr id="32" name="矩形 31"/>
          <p:cNvSpPr>
            <a:spLocks noChangeArrowheads="1"/>
          </p:cNvSpPr>
          <p:nvPr/>
        </p:nvSpPr>
        <p:spPr bwMode="auto">
          <a:xfrm>
            <a:off x="636588" y="5159889"/>
            <a:ext cx="1731564" cy="46423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ts val="2875"/>
              </a:lnSpc>
            </a:pPr>
            <a:r>
              <a:rPr lang="zh-CN" altLang="en-US" sz="2400" b="1">
                <a:latin typeface="黑体" pitchFamily="49" charset="-122"/>
                <a:ea typeface="黑体" pitchFamily="49" charset="-122"/>
              </a:rPr>
              <a:t>堆沙法建造</a:t>
            </a:r>
          </a:p>
        </p:txBody>
      </p:sp>
    </p:spTree>
    <p:extLst>
      <p:ext uri="{BB962C8B-B14F-4D97-AF65-F5344CB8AC3E}">
        <p14:creationId xmlns:p14="http://schemas.microsoft.com/office/powerpoint/2010/main" val="12509557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dissolv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bldLvl="0" animBg="1"/>
      <p:bldP spid="32"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a:extLst>
              <a:ext uri="{FF2B5EF4-FFF2-40B4-BE49-F238E27FC236}">
                <a16:creationId xmlns:a16="http://schemas.microsoft.com/office/drawing/2014/main" id="{25778A85-7C5F-4172-B6DC-9BC427545DC8}"/>
              </a:ext>
            </a:extLst>
          </p:cNvPr>
          <p:cNvSpPr>
            <a:spLocks noChangeArrowheads="1"/>
          </p:cNvSpPr>
          <p:nvPr/>
        </p:nvSpPr>
        <p:spPr bwMode="auto">
          <a:xfrm>
            <a:off x="395288" y="1125538"/>
            <a:ext cx="2808287" cy="4497387"/>
          </a:xfrm>
          <a:prstGeom prst="rect">
            <a:avLst/>
          </a:prstGeom>
          <a:noFill/>
          <a:ln w="19050" cmpd="sng">
            <a:solidFill>
              <a:srgbClr val="000000"/>
            </a:solidFill>
            <a:miter lim="800000"/>
            <a:headEnd/>
            <a:tailEnd/>
          </a:ln>
          <a:extLst>
            <a:ext uri="{909E8E84-426E-40DD-AFC4-6F175D3DCCD1}">
              <a14:hiddenFill xmlns:a14="http://schemas.microsoft.com/office/drawing/2010/main">
                <a:blipFill dpi="0" rotWithShape="1">
                  <a:blip/>
                  <a:srcRect/>
                  <a:tile tx="0" ty="0" sx="100000" sy="100000" flip="none" algn="tl"/>
                </a:blipFill>
              </a14:hiddenFill>
            </a:ext>
          </a:extLst>
        </p:spPr>
        <p:txBody>
          <a:bodyPr>
            <a:spAutoFit/>
          </a:bodyP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3200" b="1">
                <a:solidFill>
                  <a:schemeClr val="accent2"/>
                </a:solidFill>
                <a:latin typeface="黑体" panose="02010609060101010101" pitchFamily="49" charset="-122"/>
                <a:ea typeface="黑体" panose="02010609060101010101" pitchFamily="49" charset="-122"/>
              </a:rPr>
              <a:t>    </a:t>
            </a:r>
            <a:r>
              <a:rPr lang="zh-CN" altLang="zh-CN" sz="3200" b="1">
                <a:solidFill>
                  <a:schemeClr val="accent2"/>
                </a:solidFill>
                <a:latin typeface="华文行楷" pitchFamily="2" charset="-122"/>
                <a:ea typeface="华文行楷" pitchFamily="2" charset="-122"/>
              </a:rPr>
              <a:t>太阳光照在尖形物上，人们感觉到有一种炫目的色彩和光亮，肃然起敬，使大家更加相信法老就是</a:t>
            </a:r>
            <a:r>
              <a:rPr lang="zh-CN" altLang="zh-CN" sz="3200" b="1">
                <a:solidFill>
                  <a:srgbClr val="CC3300"/>
                </a:solidFill>
                <a:latin typeface="华文行楷" pitchFamily="2" charset="-122"/>
                <a:ea typeface="华文行楷" pitchFamily="2" charset="-122"/>
              </a:rPr>
              <a:t>太阳神的儿子</a:t>
            </a:r>
            <a:r>
              <a:rPr lang="zh-CN" altLang="zh-CN" sz="3200" b="1">
                <a:solidFill>
                  <a:schemeClr val="accent2"/>
                </a:solidFill>
                <a:latin typeface="华文行楷" pitchFamily="2" charset="-122"/>
                <a:ea typeface="华文行楷" pitchFamily="2" charset="-122"/>
              </a:rPr>
              <a:t>。</a:t>
            </a:r>
          </a:p>
        </p:txBody>
      </p:sp>
      <p:pic>
        <p:nvPicPr>
          <p:cNvPr id="11267" name="Picture 7" descr="图（4）">
            <a:extLst>
              <a:ext uri="{FF2B5EF4-FFF2-40B4-BE49-F238E27FC236}">
                <a16:creationId xmlns:a16="http://schemas.microsoft.com/office/drawing/2014/main" id="{B590E8BF-DD69-4E5D-8E9A-E776D3E4B9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275" y="981075"/>
            <a:ext cx="5927725" cy="47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blinds(horizontal)">
                                      <p:cBhvr>
                                        <p:cTn id="7" dur="500"/>
                                        <p:tgtEl>
                                          <p:spTgt spid="112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66"/>
                                        </p:tgtEl>
                                        <p:attrNameLst>
                                          <p:attrName>style.visibility</p:attrName>
                                        </p:attrNameLst>
                                      </p:cBhvr>
                                      <p:to>
                                        <p:strVal val="visible"/>
                                      </p:to>
                                    </p:set>
                                    <p:animEffect transition="in" filter="blinds(horizontal)">
                                      <p:cBhvr>
                                        <p:cTn id="12"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大河流域文明的发祥地">
            <a:extLst>
              <a:ext uri="{FF2B5EF4-FFF2-40B4-BE49-F238E27FC236}">
                <a16:creationId xmlns:a16="http://schemas.microsoft.com/office/drawing/2014/main" id="{48CFA115-9D3C-4E1C-A2CC-250AF20C0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2875"/>
            <a:ext cx="91440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a:extLst>
              <a:ext uri="{FF2B5EF4-FFF2-40B4-BE49-F238E27FC236}">
                <a16:creationId xmlns:a16="http://schemas.microsoft.com/office/drawing/2014/main" id="{BD2C4B05-1124-489D-8664-10794F7B83F6}"/>
              </a:ext>
            </a:extLst>
          </p:cNvPr>
          <p:cNvSpPr>
            <a:spLocks noGrp="1" noChangeArrowheads="1"/>
          </p:cNvSpPr>
          <p:nvPr>
            <p:ph type="ctrTitle"/>
          </p:nvPr>
        </p:nvSpPr>
        <p:spPr>
          <a:xfrm>
            <a:off x="611188" y="549275"/>
            <a:ext cx="7772400" cy="647700"/>
          </a:xfrm>
        </p:spPr>
        <p:txBody>
          <a:bodyPr anchor="ctr">
            <a:normAutofit fontScale="90000"/>
          </a:bodyPr>
          <a:lstStyle/>
          <a:p>
            <a:r>
              <a:rPr lang="zh-CN" altLang="zh-CN" sz="4000" b="1" dirty="0"/>
              <a:t>亚非大河文明</a:t>
            </a:r>
          </a:p>
        </p:txBody>
      </p:sp>
      <p:sp>
        <p:nvSpPr>
          <p:cNvPr id="4100" name="Oval 4">
            <a:extLst>
              <a:ext uri="{FF2B5EF4-FFF2-40B4-BE49-F238E27FC236}">
                <a16:creationId xmlns:a16="http://schemas.microsoft.com/office/drawing/2014/main" id="{42BFBE4D-A97C-43F7-9245-758638F1EA10}"/>
              </a:ext>
            </a:extLst>
          </p:cNvPr>
          <p:cNvSpPr>
            <a:spLocks noChangeArrowheads="1"/>
          </p:cNvSpPr>
          <p:nvPr/>
        </p:nvSpPr>
        <p:spPr bwMode="auto">
          <a:xfrm>
            <a:off x="1116013" y="3429000"/>
            <a:ext cx="914400" cy="914400"/>
          </a:xfrm>
          <a:prstGeom prst="ellipse">
            <a:avLst/>
          </a:prstGeom>
          <a:noFill/>
          <a:ln w="762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Oval 5">
            <a:extLst>
              <a:ext uri="{FF2B5EF4-FFF2-40B4-BE49-F238E27FC236}">
                <a16:creationId xmlns:a16="http://schemas.microsoft.com/office/drawing/2014/main" id="{94935C41-8EB8-45F3-8929-F59CCE02D5EE}"/>
              </a:ext>
            </a:extLst>
          </p:cNvPr>
          <p:cNvSpPr>
            <a:spLocks noChangeArrowheads="1"/>
          </p:cNvSpPr>
          <p:nvPr/>
        </p:nvSpPr>
        <p:spPr bwMode="auto">
          <a:xfrm>
            <a:off x="2195513" y="3716338"/>
            <a:ext cx="914400" cy="914400"/>
          </a:xfrm>
          <a:prstGeom prst="ellipse">
            <a:avLst/>
          </a:prstGeom>
          <a:noFill/>
          <a:ln w="762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Oval 6">
            <a:extLst>
              <a:ext uri="{FF2B5EF4-FFF2-40B4-BE49-F238E27FC236}">
                <a16:creationId xmlns:a16="http://schemas.microsoft.com/office/drawing/2014/main" id="{F1BA9580-53DF-4705-B7E6-F9C432807E85}"/>
              </a:ext>
            </a:extLst>
          </p:cNvPr>
          <p:cNvSpPr>
            <a:spLocks noChangeArrowheads="1"/>
          </p:cNvSpPr>
          <p:nvPr/>
        </p:nvSpPr>
        <p:spPr bwMode="auto">
          <a:xfrm>
            <a:off x="3924300" y="4581525"/>
            <a:ext cx="914400" cy="914400"/>
          </a:xfrm>
          <a:prstGeom prst="ellipse">
            <a:avLst/>
          </a:prstGeom>
          <a:noFill/>
          <a:ln w="762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Oval 7">
            <a:extLst>
              <a:ext uri="{FF2B5EF4-FFF2-40B4-BE49-F238E27FC236}">
                <a16:creationId xmlns:a16="http://schemas.microsoft.com/office/drawing/2014/main" id="{8C182AC0-AF00-4008-BC04-901CE1D5F816}"/>
              </a:ext>
            </a:extLst>
          </p:cNvPr>
          <p:cNvSpPr>
            <a:spLocks noChangeArrowheads="1"/>
          </p:cNvSpPr>
          <p:nvPr/>
        </p:nvSpPr>
        <p:spPr bwMode="auto">
          <a:xfrm>
            <a:off x="6732588" y="3141663"/>
            <a:ext cx="914400" cy="914400"/>
          </a:xfrm>
          <a:prstGeom prst="ellipse">
            <a:avLst/>
          </a:prstGeom>
          <a:noFill/>
          <a:ln w="762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WordArt 8">
            <a:extLst>
              <a:ext uri="{FF2B5EF4-FFF2-40B4-BE49-F238E27FC236}">
                <a16:creationId xmlns:a16="http://schemas.microsoft.com/office/drawing/2014/main" id="{D78CEFCF-EB51-4574-BC38-39F304A1BA8C}"/>
              </a:ext>
            </a:extLst>
          </p:cNvPr>
          <p:cNvSpPr>
            <a:spLocks noChangeArrowheads="1" noChangeShapeType="1"/>
          </p:cNvSpPr>
          <p:nvPr/>
        </p:nvSpPr>
        <p:spPr bwMode="auto">
          <a:xfrm>
            <a:off x="3132138" y="2133600"/>
            <a:ext cx="2805112" cy="1308100"/>
          </a:xfrm>
          <a:prstGeom prst="rect">
            <a:avLst/>
          </a:prstGeom>
        </p:spPr>
        <p:txBody>
          <a:bodyPr wrap="none" fromWordArt="1">
            <a:prstTxWarp prst="textPlain">
              <a:avLst>
                <a:gd name="adj" fmla="val 50000"/>
              </a:avLst>
            </a:prstTxWarp>
          </a:bodyPr>
          <a:lstStyle/>
          <a:p>
            <a:r>
              <a:rPr lang="zh-CN" altLang="en-US" sz="3600" b="1" kern="10" dirty="0">
                <a:ln w="12700" cmpd="sng">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6999"/>
                    </a:srgbClr>
                  </a:outerShdw>
                </a:effectLst>
                <a:latin typeface="黑体" panose="02010609060101010101" pitchFamily="49" charset="-122"/>
                <a:ea typeface="黑体" panose="02010609060101010101" pitchFamily="49" charset="-122"/>
              </a:rPr>
              <a:t>大河流域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box(in)">
                                      <p:cBhvr>
                                        <p:cTn id="7" dur="500"/>
                                        <p:tgtEl>
                                          <p:spTgt spid="41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101"/>
                                        </p:tgtEl>
                                        <p:attrNameLst>
                                          <p:attrName>style.visibility</p:attrName>
                                        </p:attrNameLst>
                                      </p:cBhvr>
                                      <p:to>
                                        <p:strVal val="visible"/>
                                      </p:to>
                                    </p:set>
                                    <p:animEffect transition="in" filter="box(in)">
                                      <p:cBhvr>
                                        <p:cTn id="12" dur="500"/>
                                        <p:tgtEl>
                                          <p:spTgt spid="41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102"/>
                                        </p:tgtEl>
                                        <p:attrNameLst>
                                          <p:attrName>style.visibility</p:attrName>
                                        </p:attrNameLst>
                                      </p:cBhvr>
                                      <p:to>
                                        <p:strVal val="visible"/>
                                      </p:to>
                                    </p:set>
                                    <p:animEffect transition="in" filter="box(in)">
                                      <p:cBhvr>
                                        <p:cTn id="17" dur="500"/>
                                        <p:tgtEl>
                                          <p:spTgt spid="41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4103"/>
                                        </p:tgtEl>
                                        <p:attrNameLst>
                                          <p:attrName>style.visibility</p:attrName>
                                        </p:attrNameLst>
                                      </p:cBhvr>
                                      <p:to>
                                        <p:strVal val="visible"/>
                                      </p:to>
                                    </p:set>
                                    <p:animEffect transition="in" filter="box(in)">
                                      <p:cBhvr>
                                        <p:cTn id="22" dur="500"/>
                                        <p:tgtEl>
                                          <p:spTgt spid="41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4104"/>
                                        </p:tgtEl>
                                        <p:attrNameLst>
                                          <p:attrName>style.visibility</p:attrName>
                                        </p:attrNameLst>
                                      </p:cBhvr>
                                      <p:to>
                                        <p:strVal val="visible"/>
                                      </p:to>
                                    </p:set>
                                    <p:animEffect transition="in" filter="box(in)">
                                      <p:cBhvr>
                                        <p:cTn id="27" dur="5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233738" y="2835825"/>
            <a:ext cx="2798762" cy="369332"/>
          </a:xfrm>
          <a:prstGeom prst="rect">
            <a:avLst/>
          </a:prstGeom>
          <a:noFill/>
          <a:ln>
            <a:solidFill>
              <a:srgbClr val="F79646"/>
            </a:solidFill>
          </a:ln>
        </p:spPr>
        <p:style>
          <a:lnRef idx="2">
            <a:schemeClr val="dk1"/>
          </a:lnRef>
          <a:fillRef idx="1">
            <a:schemeClr val="lt1"/>
          </a:fillRef>
          <a:effectRef idx="0">
            <a:schemeClr val="dk1"/>
          </a:effectRef>
          <a:fontRef idx="minor">
            <a:schemeClr val="dk1"/>
          </a:fontRef>
        </p:style>
        <p:txBody>
          <a:bodyPr>
            <a:spAutoFit/>
          </a:bodyPr>
          <a:lstStyle/>
          <a:p>
            <a:pPr algn="ctr" fontAlgn="auto">
              <a:defRPr/>
            </a:pPr>
            <a:r>
              <a:rPr lang="zh-CN" altLang="en-US" b="1" noProof="1">
                <a:latin typeface="微软雅黑" panose="020B0503020204020204" charset="-122"/>
                <a:ea typeface="微软雅黑" panose="020B0503020204020204" charset="-122"/>
              </a:rPr>
              <a:t>古埃及国王称法老。</a:t>
            </a:r>
          </a:p>
        </p:txBody>
      </p:sp>
      <p:sp>
        <p:nvSpPr>
          <p:cNvPr id="13" name="TextBox 12"/>
          <p:cNvSpPr txBox="1"/>
          <p:nvPr/>
        </p:nvSpPr>
        <p:spPr>
          <a:xfrm>
            <a:off x="2463801" y="3943932"/>
            <a:ext cx="811213"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lgn="ctr" fontAlgn="auto">
              <a:defRPr/>
            </a:pPr>
            <a:r>
              <a:rPr lang="zh-CN" altLang="en-US" b="1" noProof="1">
                <a:latin typeface="微软雅黑" panose="020B0503020204020204" charset="-122"/>
                <a:ea typeface="微软雅黑" panose="020B0503020204020204" charset="-122"/>
              </a:rPr>
              <a:t>军权</a:t>
            </a:r>
          </a:p>
        </p:txBody>
      </p:sp>
      <p:sp>
        <p:nvSpPr>
          <p:cNvPr id="14" name="TextBox 13"/>
          <p:cNvSpPr txBox="1"/>
          <p:nvPr/>
        </p:nvSpPr>
        <p:spPr>
          <a:xfrm>
            <a:off x="3760788" y="3971423"/>
            <a:ext cx="811212"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lgn="ctr" fontAlgn="auto">
              <a:defRPr/>
            </a:pPr>
            <a:r>
              <a:rPr lang="zh-CN" altLang="en-US" b="1" noProof="1">
                <a:latin typeface="微软雅黑" panose="020B0503020204020204" charset="-122"/>
                <a:ea typeface="微软雅黑" panose="020B0503020204020204" charset="-122"/>
              </a:rPr>
              <a:t>政权</a:t>
            </a:r>
          </a:p>
        </p:txBody>
      </p:sp>
      <p:sp>
        <p:nvSpPr>
          <p:cNvPr id="15" name="TextBox 14"/>
          <p:cNvSpPr txBox="1"/>
          <p:nvPr/>
        </p:nvSpPr>
        <p:spPr>
          <a:xfrm>
            <a:off x="4970463" y="3971423"/>
            <a:ext cx="811212"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lgn="ctr" fontAlgn="auto">
              <a:defRPr/>
            </a:pPr>
            <a:r>
              <a:rPr lang="zh-CN" altLang="en-US" b="1" noProof="1">
                <a:latin typeface="微软雅黑" panose="020B0503020204020204" charset="-122"/>
                <a:ea typeface="微软雅黑" panose="020B0503020204020204" charset="-122"/>
              </a:rPr>
              <a:t>财权</a:t>
            </a:r>
          </a:p>
        </p:txBody>
      </p:sp>
      <p:sp>
        <p:nvSpPr>
          <p:cNvPr id="16" name="TextBox 15"/>
          <p:cNvSpPr txBox="1"/>
          <p:nvPr/>
        </p:nvSpPr>
        <p:spPr>
          <a:xfrm>
            <a:off x="6261100" y="3971423"/>
            <a:ext cx="812800"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lgn="ctr" fontAlgn="auto">
              <a:defRPr/>
            </a:pPr>
            <a:r>
              <a:rPr lang="zh-CN" altLang="en-US" b="1" noProof="1">
                <a:latin typeface="微软雅黑" panose="020B0503020204020204" charset="-122"/>
                <a:ea typeface="微软雅黑" panose="020B0503020204020204" charset="-122"/>
              </a:rPr>
              <a:t>神权</a:t>
            </a:r>
          </a:p>
        </p:txBody>
      </p:sp>
      <p:cxnSp>
        <p:nvCxnSpPr>
          <p:cNvPr id="17" name="直接箭头连接符 16"/>
          <p:cNvCxnSpPr/>
          <p:nvPr/>
        </p:nvCxnSpPr>
        <p:spPr>
          <a:xfrm flipV="1">
            <a:off x="2813050" y="3271454"/>
            <a:ext cx="1379538" cy="64921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4122738" y="3375074"/>
            <a:ext cx="404812" cy="5942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flipV="1">
            <a:off x="4837113" y="3347585"/>
            <a:ext cx="487362" cy="5942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flipV="1">
            <a:off x="5122863" y="3322207"/>
            <a:ext cx="1498600" cy="64921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文本框 1"/>
          <p:cNvSpPr txBox="1">
            <a:spLocks noChangeArrowheads="1"/>
          </p:cNvSpPr>
          <p:nvPr/>
        </p:nvSpPr>
        <p:spPr bwMode="auto">
          <a:xfrm>
            <a:off x="5626100" y="4743292"/>
            <a:ext cx="18004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b="1">
                <a:latin typeface="微软雅黑" pitchFamily="34" charset="-122"/>
                <a:ea typeface="微软雅黑" pitchFamily="34" charset="-122"/>
                <a:sym typeface="宋体" pitchFamily="2" charset="-122"/>
              </a:rPr>
              <a:t>君主专制制度</a:t>
            </a:r>
          </a:p>
        </p:txBody>
      </p:sp>
      <p:sp>
        <p:nvSpPr>
          <p:cNvPr id="3" name="矩形 2"/>
          <p:cNvSpPr/>
          <p:nvPr/>
        </p:nvSpPr>
        <p:spPr>
          <a:xfrm>
            <a:off x="3419476" y="1831337"/>
            <a:ext cx="2920992" cy="647100"/>
          </a:xfrm>
          <a:prstGeom prst="rect">
            <a:avLst/>
          </a:prstGeom>
          <a:noFill/>
          <a:ln w="9525">
            <a:noFill/>
          </a:ln>
        </p:spPr>
        <p:txBody>
          <a:bodyPr wrap="none">
            <a:spAutoFit/>
          </a:bodyPr>
          <a:lstStyle/>
          <a:p>
            <a:r>
              <a:rPr lang="zh-CN" altLang="en-US" sz="3605" b="1" noProof="1">
                <a:solidFill>
                  <a:srgbClr val="FF0000"/>
                </a:solidFill>
                <a:latin typeface="隶书" pitchFamily="49" charset="-122"/>
                <a:ea typeface="隶书" pitchFamily="49" charset="-122"/>
                <a:sym typeface="Wingdings" panose="05000000000000000000" pitchFamily="2" charset="2"/>
              </a:rPr>
              <a:t></a:t>
            </a:r>
            <a:r>
              <a:rPr lang="zh-CN" altLang="en-US" sz="3605" b="1" noProof="1">
                <a:solidFill>
                  <a:srgbClr val="FF0000"/>
                </a:solidFill>
                <a:latin typeface="隶书" pitchFamily="49" charset="-122"/>
                <a:ea typeface="隶书" pitchFamily="49" charset="-122"/>
              </a:rPr>
              <a:t>“神之子”</a:t>
            </a:r>
          </a:p>
        </p:txBody>
      </p:sp>
      <p:sp>
        <p:nvSpPr>
          <p:cNvPr id="6" name="矩形 5"/>
          <p:cNvSpPr/>
          <p:nvPr/>
        </p:nvSpPr>
        <p:spPr>
          <a:xfrm>
            <a:off x="-158750" y="-131111"/>
            <a:ext cx="8507413" cy="785984"/>
          </a:xfrm>
          <a:prstGeom prst="rect">
            <a:avLst/>
          </a:prstGeom>
        </p:spPr>
        <p:txBody>
          <a:bodyPr>
            <a:spAutoFit/>
          </a:bodyPr>
          <a:lstStyle/>
          <a:p>
            <a:pPr algn="ctr">
              <a:lnSpc>
                <a:spcPct val="150000"/>
              </a:lnSpc>
              <a:spcBef>
                <a:spcPct val="20000"/>
              </a:spcBef>
              <a:buClr>
                <a:srgbClr val="FFFFCC"/>
              </a:buClr>
              <a:buSzPct val="75000"/>
              <a:buFontTx/>
              <a:buNone/>
              <a:defRPr/>
            </a:pPr>
            <a:r>
              <a:rPr lang="en-US" altLang="zh-CN" sz="3005" b="1" kern="0" dirty="0">
                <a:solidFill>
                  <a:srgbClr val="FF0000"/>
                </a:solidFill>
                <a:effectLst>
                  <a:outerShdw blurRad="38100" dist="38100" dir="2700000" algn="tl">
                    <a:srgbClr val="FFFFFF"/>
                  </a:outerShdw>
                </a:effectLst>
                <a:latin typeface="+mj-ea"/>
                <a:ea typeface="+mj-ea"/>
                <a:cs typeface="+mj-ea"/>
              </a:rPr>
              <a:t>5</a:t>
            </a:r>
            <a:r>
              <a:rPr lang="zh-CN" altLang="en-US" sz="3005" b="1" kern="0" dirty="0">
                <a:solidFill>
                  <a:srgbClr val="FF0000"/>
                </a:solidFill>
                <a:effectLst>
                  <a:outerShdw blurRad="38100" dist="38100" dir="2700000" algn="tl">
                    <a:srgbClr val="FFFFFF"/>
                  </a:outerShdw>
                </a:effectLst>
                <a:latin typeface="+mj-ea"/>
                <a:ea typeface="+mj-ea"/>
                <a:cs typeface="+mj-ea"/>
              </a:rPr>
              <a:t>、政治：奴隶制君主专制</a:t>
            </a:r>
          </a:p>
        </p:txBody>
      </p:sp>
      <p:sp>
        <p:nvSpPr>
          <p:cNvPr id="4" name="流程图: 可选过程 3"/>
          <p:cNvSpPr/>
          <p:nvPr/>
        </p:nvSpPr>
        <p:spPr>
          <a:xfrm>
            <a:off x="5694364" y="1992055"/>
            <a:ext cx="1946275" cy="408623"/>
          </a:xfrm>
          <a:prstGeom prst="flowChartAlternateProcess">
            <a:avLst/>
          </a:prstGeom>
          <a:noFill/>
          <a:ln>
            <a:noFill/>
          </a:ln>
          <a:effectLst/>
        </p:spPr>
        <p:style>
          <a:lnRef idx="0">
            <a:schemeClr val="accent6"/>
          </a:lnRef>
          <a:fillRef idx="3">
            <a:schemeClr val="accent6"/>
          </a:fillRef>
          <a:effectRef idx="3">
            <a:schemeClr val="accent6"/>
          </a:effectRef>
          <a:fontRef idx="minor">
            <a:schemeClr val="lt1"/>
          </a:fontRef>
        </p:style>
        <p:txBody>
          <a:bodyPr>
            <a:spAutoFit/>
          </a:bodyPr>
          <a:lstStyle/>
          <a:p>
            <a:pPr algn="ctr" fontAlgn="auto">
              <a:defRPr/>
            </a:pPr>
            <a:r>
              <a:rPr lang="zh-CN" altLang="en-US" b="1" noProof="1">
                <a:solidFill>
                  <a:schemeClr val="tx1"/>
                </a:solidFill>
                <a:ea typeface="微软雅黑" panose="020B0503020204020204" charset="-122"/>
              </a:rPr>
              <a:t>无上的权威</a:t>
            </a:r>
          </a:p>
        </p:txBody>
      </p:sp>
      <p:sp>
        <p:nvSpPr>
          <p:cNvPr id="5" name="流程图: 可选过程 4"/>
          <p:cNvSpPr/>
          <p:nvPr/>
        </p:nvSpPr>
        <p:spPr>
          <a:xfrm>
            <a:off x="3275014" y="4544510"/>
            <a:ext cx="2428875" cy="715941"/>
          </a:xfrm>
          <a:prstGeom prst="flowChartAlternateProcess">
            <a:avLst/>
          </a:prstGeom>
          <a:noFill/>
          <a:ln>
            <a:noFill/>
          </a:ln>
          <a:effectLst/>
        </p:spPr>
        <p:style>
          <a:lnRef idx="0">
            <a:schemeClr val="accent6"/>
          </a:lnRef>
          <a:fillRef idx="3">
            <a:schemeClr val="accent6"/>
          </a:fillRef>
          <a:effectRef idx="3">
            <a:schemeClr val="accent6"/>
          </a:effectRef>
          <a:fontRef idx="minor">
            <a:schemeClr val="lt1"/>
          </a:fontRef>
        </p:style>
        <p:txBody>
          <a:bodyPr>
            <a:spAutoFit/>
          </a:bodyPr>
          <a:lstStyle/>
          <a:p>
            <a:pPr algn="ctr" fontAlgn="auto">
              <a:defRPr/>
            </a:pPr>
            <a:r>
              <a:rPr lang="zh-CN" altLang="en-US" sz="3605" b="1" noProof="1">
                <a:solidFill>
                  <a:srgbClr val="FF0000"/>
                </a:solidFill>
                <a:latin typeface="隶书" pitchFamily="49" charset="-122"/>
                <a:ea typeface="隶书" pitchFamily="49" charset="-122"/>
                <a:sym typeface="Wingdings" panose="05000000000000000000" charset="0"/>
              </a:rPr>
              <a:t></a:t>
            </a:r>
            <a:r>
              <a:rPr lang="zh-CN" altLang="en-US" b="1" noProof="1">
                <a:solidFill>
                  <a:schemeClr val="tx1"/>
                </a:solidFill>
                <a:ea typeface="微软雅黑" panose="020B0503020204020204" charset="-122"/>
              </a:rPr>
              <a:t>集大权于一身</a:t>
            </a:r>
          </a:p>
        </p:txBody>
      </p:sp>
      <p:sp>
        <p:nvSpPr>
          <p:cNvPr id="7" name="TextBox 10"/>
          <p:cNvSpPr txBox="1"/>
          <p:nvPr/>
        </p:nvSpPr>
        <p:spPr>
          <a:xfrm>
            <a:off x="1768475" y="924128"/>
            <a:ext cx="4581525" cy="369332"/>
          </a:xfrm>
          <a:prstGeom prst="rect">
            <a:avLst/>
          </a:prstGeom>
          <a:noFill/>
          <a:ln>
            <a:solidFill>
              <a:srgbClr val="F79646"/>
            </a:solidFill>
          </a:ln>
        </p:spPr>
        <p:style>
          <a:lnRef idx="2">
            <a:schemeClr val="accent6"/>
          </a:lnRef>
          <a:fillRef idx="1">
            <a:schemeClr val="lt1"/>
          </a:fillRef>
          <a:effectRef idx="0">
            <a:schemeClr val="accent6"/>
          </a:effectRef>
          <a:fontRef idx="minor">
            <a:schemeClr val="dk1"/>
          </a:fontRef>
        </p:style>
        <p:txBody>
          <a:bodyPr>
            <a:spAutoFit/>
          </a:bodyPr>
          <a:lstStyle/>
          <a:p>
            <a:pPr fontAlgn="auto">
              <a:defRPr/>
            </a:pPr>
            <a:r>
              <a:rPr lang="zh-CN" altLang="en-US" b="1" noProof="1">
                <a:solidFill>
                  <a:srgbClr val="FF0000"/>
                </a:solidFill>
                <a:latin typeface="微软雅黑" panose="020B0503020204020204" charset="-122"/>
                <a:ea typeface="微软雅黑" panose="020B0503020204020204" charset="-122"/>
              </a:rPr>
              <a:t>金字塔的修建反映了古埃及国王的无限权力。</a:t>
            </a:r>
          </a:p>
        </p:txBody>
      </p:sp>
    </p:spTree>
    <p:extLst>
      <p:ext uri="{BB962C8B-B14F-4D97-AF65-F5344CB8AC3E}">
        <p14:creationId xmlns:p14="http://schemas.microsoft.com/office/powerpoint/2010/main" val="11950054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ppt_x</p:attrName>
                                        </p:attrNameLst>
                                      </p:cBhvr>
                                      <p:tavLst>
                                        <p:tav tm="0">
                                          <p:val>
                                            <p:strVal val="#ppt_x"/>
                                          </p:val>
                                        </p:tav>
                                        <p:tav tm="100000">
                                          <p:val>
                                            <p:strVal val="#ppt_x"/>
                                          </p:val>
                                        </p:tav>
                                      </p:tavLst>
                                    </p:anim>
                                    <p:anim calcmode="lin" valueType="num">
                                      <p:cBhvr>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ppt_x</p:attrName>
                                        </p:attrNameLst>
                                      </p:cBhvr>
                                      <p:tavLst>
                                        <p:tav tm="0">
                                          <p:val>
                                            <p:strVal val="#ppt_x"/>
                                          </p:val>
                                        </p:tav>
                                        <p:tav tm="100000">
                                          <p:val>
                                            <p:strVal val="#ppt_x"/>
                                          </p:val>
                                        </p:tav>
                                      </p:tavLst>
                                    </p:anim>
                                    <p:anim calcmode="lin" valueType="num">
                                      <p:cBhvr>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ppt_x</p:attrName>
                                        </p:attrNameLst>
                                      </p:cBhvr>
                                      <p:tavLst>
                                        <p:tav tm="0">
                                          <p:val>
                                            <p:strVal val="#ppt_x"/>
                                          </p:val>
                                        </p:tav>
                                        <p:tav tm="100000">
                                          <p:val>
                                            <p:strVal val="#ppt_x"/>
                                          </p:val>
                                        </p:tav>
                                      </p:tavLst>
                                    </p:anim>
                                    <p:anim calcmode="lin" valueType="num">
                                      <p:cBhvr>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643561" y="479192"/>
            <a:ext cx="3325815" cy="1547777"/>
          </a:xfrm>
          <a:prstGeom prst="rect">
            <a:avLst/>
          </a:prstGeom>
        </p:spPr>
        <p:txBody>
          <a:bodyPr lIns="69769" tIns="34884" rIns="69769" bIns="34884">
            <a:spAutoFit/>
          </a:bodyPr>
          <a:lstStyle/>
          <a:p>
            <a:pPr defTabSz="815975" fontAlgn="auto">
              <a:spcBef>
                <a:spcPts val="0"/>
              </a:spcBef>
              <a:spcAft>
                <a:spcPts val="0"/>
              </a:spcAft>
              <a:defRPr/>
            </a:pPr>
            <a:r>
              <a:rPr lang="zh-CN" altLang="en-US" sz="2400" b="1" dirty="0">
                <a:solidFill>
                  <a:srgbClr val="0707FF"/>
                </a:solidFill>
                <a:effectLst>
                  <a:glow rad="139700">
                    <a:schemeClr val="accent2">
                      <a:satMod val="175000"/>
                      <a:alpha val="40000"/>
                    </a:schemeClr>
                  </a:glow>
                  <a:outerShdw blurRad="38100" dist="38100" dir="2700000" algn="tl">
                    <a:srgbClr val="000000">
                      <a:alpha val="43137"/>
                    </a:srgbClr>
                  </a:outerShdw>
                </a:effectLst>
                <a:latin typeface="微软雅黑" panose="020B0503020204020204" charset="-122"/>
                <a:ea typeface="微软雅黑" panose="020B0503020204020204" charset="-122"/>
                <a:sym typeface="+mn-ea"/>
              </a:rPr>
              <a:t>金字塔是法老王权的象征。观察吉萨三大金字塔的俯视图，你发现了什么秘密？</a:t>
            </a:r>
          </a:p>
        </p:txBody>
      </p:sp>
      <p:pic>
        <p:nvPicPr>
          <p:cNvPr id="3" name="图片 2"/>
          <p:cNvPicPr>
            <a:picLocks noChangeAspect="1"/>
          </p:cNvPicPr>
          <p:nvPr/>
        </p:nvPicPr>
        <p:blipFill>
          <a:blip r:embed="rId2"/>
          <a:stretch>
            <a:fillRect/>
          </a:stretch>
        </p:blipFill>
        <p:spPr>
          <a:xfrm>
            <a:off x="214313" y="2366360"/>
            <a:ext cx="5357812" cy="3918554"/>
          </a:xfrm>
          <a:prstGeom prst="rect">
            <a:avLst/>
          </a:prstGeom>
        </p:spPr>
        <p:style>
          <a:lnRef idx="2">
            <a:schemeClr val="dk1"/>
          </a:lnRef>
          <a:fillRef idx="1">
            <a:schemeClr val="lt1"/>
          </a:fillRef>
          <a:effectRef idx="0">
            <a:schemeClr val="dk1"/>
          </a:effectRef>
          <a:fontRef idx="minor">
            <a:schemeClr val="dk1"/>
          </a:fontRef>
        </p:style>
      </p:pic>
      <p:sp>
        <p:nvSpPr>
          <p:cNvPr id="4" name="矩形 3"/>
          <p:cNvSpPr/>
          <p:nvPr/>
        </p:nvSpPr>
        <p:spPr>
          <a:xfrm>
            <a:off x="3500439" y="2859086"/>
            <a:ext cx="1785937" cy="761295"/>
          </a:xfrm>
          <a:prstGeom prst="rect">
            <a:avLst/>
          </a:prstGeom>
        </p:spPr>
        <p:style>
          <a:lnRef idx="2">
            <a:schemeClr val="dk1"/>
          </a:lnRef>
          <a:fillRef idx="1">
            <a:schemeClr val="lt1"/>
          </a:fillRef>
          <a:effectRef idx="0">
            <a:schemeClr val="dk1"/>
          </a:effectRef>
          <a:fontRef idx="minor">
            <a:schemeClr val="dk1"/>
          </a:fontRef>
        </p:style>
        <p:txBody>
          <a:bodyPr lIns="69769" tIns="34884" rIns="69769" bIns="34884" anchor="ctr"/>
          <a:lstStyle/>
          <a:p>
            <a:pPr algn="ctr" defTabSz="815975" fontAlgn="auto">
              <a:lnSpc>
                <a:spcPts val="2000"/>
              </a:lnSpc>
              <a:spcBef>
                <a:spcPts val="0"/>
              </a:spcBef>
              <a:spcAft>
                <a:spcPts val="0"/>
              </a:spcAft>
              <a:defRPr/>
            </a:pPr>
            <a:r>
              <a:rPr lang="zh-CN" altLang="en-US" b="1" dirty="0">
                <a:latin typeface="微软雅黑" panose="020B0503020204020204" charset="-122"/>
                <a:ea typeface="微软雅黑" panose="020B0503020204020204" charset="-122"/>
                <a:sym typeface="+mn-ea"/>
              </a:rPr>
              <a:t>第四王朝第二位法老胡夫金字塔</a:t>
            </a:r>
          </a:p>
        </p:txBody>
      </p:sp>
      <p:sp>
        <p:nvSpPr>
          <p:cNvPr id="5" name="矩形 4"/>
          <p:cNvSpPr/>
          <p:nvPr/>
        </p:nvSpPr>
        <p:spPr>
          <a:xfrm>
            <a:off x="2128839" y="3905868"/>
            <a:ext cx="2071687" cy="856456"/>
          </a:xfrm>
          <a:prstGeom prst="rect">
            <a:avLst/>
          </a:prstGeom>
        </p:spPr>
        <p:style>
          <a:lnRef idx="2">
            <a:schemeClr val="dk1"/>
          </a:lnRef>
          <a:fillRef idx="1">
            <a:schemeClr val="lt1"/>
          </a:fillRef>
          <a:effectRef idx="0">
            <a:schemeClr val="dk1"/>
          </a:effectRef>
          <a:fontRef idx="minor">
            <a:schemeClr val="dk1"/>
          </a:fontRef>
        </p:style>
        <p:txBody>
          <a:bodyPr lIns="69769" tIns="34884" rIns="69769" bIns="34884" anchor="ctr"/>
          <a:lstStyle/>
          <a:p>
            <a:pPr algn="ctr" defTabSz="815975" fontAlgn="auto">
              <a:lnSpc>
                <a:spcPts val="2000"/>
              </a:lnSpc>
              <a:spcBef>
                <a:spcPts val="0"/>
              </a:spcBef>
              <a:spcAft>
                <a:spcPts val="0"/>
              </a:spcAft>
              <a:defRPr/>
            </a:pPr>
            <a:r>
              <a:rPr lang="zh-CN" altLang="en-US" b="1" dirty="0">
                <a:latin typeface="微软雅黑" panose="020B0503020204020204" charset="-122"/>
                <a:ea typeface="微软雅黑" panose="020B0503020204020204" charset="-122"/>
                <a:sym typeface="+mn-ea"/>
              </a:rPr>
              <a:t>第四王朝第四位</a:t>
            </a:r>
            <a:endParaRPr lang="en-US" altLang="zh-CN" b="1" dirty="0">
              <a:latin typeface="微软雅黑" panose="020B0503020204020204" charset="-122"/>
              <a:ea typeface="微软雅黑" panose="020B0503020204020204" charset="-122"/>
              <a:sym typeface="+mn-ea"/>
            </a:endParaRPr>
          </a:p>
          <a:p>
            <a:pPr algn="ctr" defTabSz="815975" fontAlgn="auto">
              <a:lnSpc>
                <a:spcPts val="2000"/>
              </a:lnSpc>
              <a:spcBef>
                <a:spcPts val="0"/>
              </a:spcBef>
              <a:spcAft>
                <a:spcPts val="0"/>
              </a:spcAft>
              <a:defRPr/>
            </a:pPr>
            <a:r>
              <a:rPr lang="zh-CN" altLang="en-US" b="1" dirty="0">
                <a:latin typeface="微软雅黑" panose="020B0503020204020204" charset="-122"/>
                <a:ea typeface="微软雅黑" panose="020B0503020204020204" charset="-122"/>
                <a:sym typeface="+mn-ea"/>
              </a:rPr>
              <a:t>法老哈佛拉金字塔</a:t>
            </a:r>
          </a:p>
        </p:txBody>
      </p:sp>
      <p:sp>
        <p:nvSpPr>
          <p:cNvPr id="6" name="矩形 5"/>
          <p:cNvSpPr/>
          <p:nvPr/>
        </p:nvSpPr>
        <p:spPr>
          <a:xfrm>
            <a:off x="1000125" y="5428458"/>
            <a:ext cx="2000250" cy="788786"/>
          </a:xfrm>
          <a:prstGeom prst="rect">
            <a:avLst/>
          </a:prstGeom>
        </p:spPr>
        <p:style>
          <a:lnRef idx="2">
            <a:schemeClr val="dk1"/>
          </a:lnRef>
          <a:fillRef idx="1">
            <a:schemeClr val="lt1"/>
          </a:fillRef>
          <a:effectRef idx="0">
            <a:schemeClr val="dk1"/>
          </a:effectRef>
          <a:fontRef idx="minor">
            <a:schemeClr val="dk1"/>
          </a:fontRef>
        </p:style>
        <p:txBody>
          <a:bodyPr lIns="69769" tIns="34884" rIns="69769" bIns="34884" anchor="ctr"/>
          <a:lstStyle/>
          <a:p>
            <a:pPr algn="ctr" defTabSz="815975" fontAlgn="auto">
              <a:lnSpc>
                <a:spcPts val="2000"/>
              </a:lnSpc>
              <a:spcBef>
                <a:spcPts val="0"/>
              </a:spcBef>
              <a:spcAft>
                <a:spcPts val="0"/>
              </a:spcAft>
              <a:defRPr/>
            </a:pPr>
            <a:r>
              <a:rPr lang="zh-CN" altLang="en-US" b="1" dirty="0">
                <a:latin typeface="微软雅黑" panose="020B0503020204020204" charset="-122"/>
                <a:ea typeface="微软雅黑" panose="020B0503020204020204" charset="-122"/>
                <a:sym typeface="+mn-ea"/>
              </a:rPr>
              <a:t>第四王朝第五位</a:t>
            </a:r>
            <a:endParaRPr lang="en-US" altLang="zh-CN" b="1" dirty="0">
              <a:latin typeface="微软雅黑" panose="020B0503020204020204" charset="-122"/>
              <a:ea typeface="微软雅黑" panose="020B0503020204020204" charset="-122"/>
              <a:sym typeface="+mn-ea"/>
            </a:endParaRPr>
          </a:p>
          <a:p>
            <a:pPr algn="ctr" defTabSz="815975" fontAlgn="auto">
              <a:lnSpc>
                <a:spcPts val="2000"/>
              </a:lnSpc>
              <a:spcBef>
                <a:spcPts val="0"/>
              </a:spcBef>
              <a:spcAft>
                <a:spcPts val="0"/>
              </a:spcAft>
              <a:defRPr/>
            </a:pPr>
            <a:r>
              <a:rPr lang="zh-CN" altLang="en-US" b="1" dirty="0">
                <a:latin typeface="微软雅黑" panose="020B0503020204020204" charset="-122"/>
                <a:ea typeface="微软雅黑" panose="020B0503020204020204" charset="-122"/>
                <a:sym typeface="+mn-ea"/>
              </a:rPr>
              <a:t>法老门卡拉金字塔</a:t>
            </a:r>
          </a:p>
        </p:txBody>
      </p:sp>
      <p:sp>
        <p:nvSpPr>
          <p:cNvPr id="7" name="矩形 6"/>
          <p:cNvSpPr/>
          <p:nvPr/>
        </p:nvSpPr>
        <p:spPr>
          <a:xfrm>
            <a:off x="1785938" y="859841"/>
            <a:ext cx="3344863" cy="593669"/>
          </a:xfrm>
          <a:prstGeom prst="rect">
            <a:avLst/>
          </a:prstGeom>
        </p:spPr>
        <p:txBody>
          <a:bodyPr lIns="69769" tIns="34884" rIns="69769" bIns="34884">
            <a:spAutoFit/>
          </a:bodyPr>
          <a:lstStyle/>
          <a:p>
            <a:pPr defTabSz="815975" fontAlgn="auto">
              <a:spcBef>
                <a:spcPts val="0"/>
              </a:spcBef>
              <a:spcAft>
                <a:spcPts val="0"/>
              </a:spcAft>
              <a:defRPr/>
            </a:pPr>
            <a:r>
              <a:rPr lang="zh-CN" altLang="en-US" sz="3400" b="1" dirty="0">
                <a:effectLst>
                  <a:glow rad="228600">
                    <a:schemeClr val="accent2">
                      <a:satMod val="175000"/>
                      <a:alpha val="40000"/>
                    </a:schemeClr>
                  </a:glow>
                  <a:outerShdw blurRad="38100" dist="38100" dir="2700000" algn="tl">
                    <a:srgbClr val="000000">
                      <a:alpha val="43137"/>
                    </a:srgbClr>
                  </a:outerShdw>
                </a:effectLst>
                <a:latin typeface="微软雅黑" panose="020B0503020204020204" charset="-122"/>
                <a:ea typeface="微软雅黑" panose="020B0503020204020204" charset="-122"/>
                <a:sym typeface="+mn-ea"/>
              </a:rPr>
              <a:t>俯瞰吉萨金字塔</a:t>
            </a:r>
          </a:p>
        </p:txBody>
      </p:sp>
      <p:sp>
        <p:nvSpPr>
          <p:cNvPr id="8" name="矩形 7"/>
          <p:cNvSpPr/>
          <p:nvPr/>
        </p:nvSpPr>
        <p:spPr>
          <a:xfrm>
            <a:off x="5786436" y="4000182"/>
            <a:ext cx="3238589" cy="1178445"/>
          </a:xfrm>
          <a:prstGeom prst="rect">
            <a:avLst/>
          </a:prstGeom>
        </p:spPr>
        <p:txBody>
          <a:bodyPr lIns="69769" tIns="34884" rIns="69769" bIns="34884">
            <a:spAutoFit/>
          </a:bodyPr>
          <a:lstStyle/>
          <a:p>
            <a:pPr defTabSz="815975" fontAlgn="auto">
              <a:spcBef>
                <a:spcPts val="0"/>
              </a:spcBef>
              <a:spcAft>
                <a:spcPts val="0"/>
              </a:spcAft>
              <a:defRPr/>
            </a:pPr>
            <a:r>
              <a:rPr lang="zh-CN" altLang="en-US" sz="2400" b="1" dirty="0">
                <a:solidFill>
                  <a:srgbClr val="FF0000"/>
                </a:solidFill>
                <a:effectLst>
                  <a:glow rad="139700">
                    <a:schemeClr val="accent2">
                      <a:satMod val="175000"/>
                      <a:alpha val="40000"/>
                    </a:schemeClr>
                  </a:glow>
                </a:effectLst>
                <a:latin typeface="微软雅黑" panose="020B0503020204020204" charset="-122"/>
                <a:ea typeface="微软雅黑" panose="020B0503020204020204" charset="-122"/>
                <a:sym typeface="+mn-ea"/>
              </a:rPr>
              <a:t>金字塔规模越来越小这个现象的背后，反映了什么本质问题？</a:t>
            </a:r>
          </a:p>
        </p:txBody>
      </p:sp>
      <p:sp>
        <p:nvSpPr>
          <p:cNvPr id="9" name="矩形 8"/>
          <p:cNvSpPr>
            <a:spLocks noChangeArrowheads="1"/>
          </p:cNvSpPr>
          <p:nvPr/>
        </p:nvSpPr>
        <p:spPr bwMode="auto">
          <a:xfrm>
            <a:off x="5707064" y="2668762"/>
            <a:ext cx="3436937" cy="80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769" tIns="34884" rIns="69769" bIns="34884">
            <a:spAutoFit/>
          </a:bodyPr>
          <a:lstStyle/>
          <a:p>
            <a:r>
              <a:rPr lang="zh-CN" altLang="en-US" sz="2400" b="1">
                <a:latin typeface="微软雅黑" pitchFamily="34" charset="-122"/>
                <a:ea typeface="微软雅黑" pitchFamily="34" charset="-122"/>
              </a:rPr>
              <a:t>古王国时代自胡夫以后，金字塔的规模越来越小</a:t>
            </a:r>
            <a:r>
              <a:rPr lang="zh-CN" altLang="en-US" sz="2400">
                <a:latin typeface="华文新魏" pitchFamily="2" charset="-122"/>
                <a:ea typeface="华文新魏" pitchFamily="2" charset="-122"/>
              </a:rPr>
              <a:t>。</a:t>
            </a:r>
          </a:p>
        </p:txBody>
      </p:sp>
      <p:sp>
        <p:nvSpPr>
          <p:cNvPr id="10" name="矩形 9"/>
          <p:cNvSpPr>
            <a:spLocks noChangeArrowheads="1"/>
          </p:cNvSpPr>
          <p:nvPr/>
        </p:nvSpPr>
        <p:spPr bwMode="auto">
          <a:xfrm>
            <a:off x="5819776" y="5713943"/>
            <a:ext cx="3324225" cy="43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769" tIns="34884" rIns="69769" bIns="34884">
            <a:spAutoFit/>
          </a:bodyPr>
          <a:lstStyle/>
          <a:p>
            <a:r>
              <a:rPr lang="zh-CN" altLang="en-US" sz="2400" b="1">
                <a:latin typeface="微软雅黑" pitchFamily="34" charset="-122"/>
                <a:ea typeface="微软雅黑" pitchFamily="34" charset="-122"/>
              </a:rPr>
              <a:t>法老的王权逐渐衰落 </a:t>
            </a:r>
            <a:endParaRPr lang="zh-CN" altLang="en-US" sz="2700" b="1">
              <a:solidFill>
                <a:srgbClr val="0707FF"/>
              </a:solidFill>
              <a:latin typeface="微软雅黑" pitchFamily="34" charset="-122"/>
              <a:ea typeface="微软雅黑" pitchFamily="34" charset="-122"/>
            </a:endParaRPr>
          </a:p>
        </p:txBody>
      </p:sp>
      <p:pic>
        <p:nvPicPr>
          <p:cNvPr id="50186" name="图片 46" descr="t0162b1239ec0ed41a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1" y="384877"/>
            <a:ext cx="1190625" cy="92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0323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矩形 21505"/>
          <p:cNvSpPr>
            <a:spLocks noChangeArrowheads="1"/>
          </p:cNvSpPr>
          <p:nvPr/>
        </p:nvSpPr>
        <p:spPr bwMode="auto">
          <a:xfrm>
            <a:off x="76200" y="3668832"/>
            <a:ext cx="108715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altLang="en-US" sz="2800" b="1">
                <a:latin typeface="宋体" pitchFamily="2" charset="-122"/>
              </a:rPr>
              <a:t>自然</a:t>
            </a:r>
          </a:p>
          <a:p>
            <a:r>
              <a:rPr lang="zh-CN" altLang="en-US" sz="2800" b="1">
                <a:latin typeface="宋体" pitchFamily="2" charset="-122"/>
              </a:rPr>
              <a:t>环境 </a:t>
            </a:r>
          </a:p>
        </p:txBody>
      </p:sp>
      <p:sp>
        <p:nvSpPr>
          <p:cNvPr id="51203" name="左大括号 21506"/>
          <p:cNvSpPr>
            <a:spLocks/>
          </p:cNvSpPr>
          <p:nvPr/>
        </p:nvSpPr>
        <p:spPr bwMode="auto">
          <a:xfrm>
            <a:off x="914400" y="3506187"/>
            <a:ext cx="228600" cy="1408396"/>
          </a:xfrm>
          <a:prstGeom prst="leftBrace">
            <a:avLst>
              <a:gd name="adj1" fmla="val 51111"/>
              <a:gd name="adj2" fmla="val 50000"/>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04" name="文本框 21507"/>
          <p:cNvSpPr txBox="1">
            <a:spLocks noChangeArrowheads="1"/>
          </p:cNvSpPr>
          <p:nvPr/>
        </p:nvSpPr>
        <p:spPr bwMode="auto">
          <a:xfrm>
            <a:off x="1143001" y="3506186"/>
            <a:ext cx="1865313" cy="1446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a:r>
              <a:rPr lang="zh-CN" altLang="en-US" sz="2800" b="1">
                <a:latin typeface="宋体" pitchFamily="2" charset="-122"/>
              </a:rPr>
              <a:t>位置</a:t>
            </a:r>
          </a:p>
          <a:p>
            <a:pPr algn="just"/>
            <a:r>
              <a:rPr lang="zh-CN" altLang="en-US" sz="2800" b="1">
                <a:latin typeface="宋体" pitchFamily="2" charset="-122"/>
              </a:rPr>
              <a:t>气候</a:t>
            </a:r>
          </a:p>
          <a:p>
            <a:pPr algn="just"/>
            <a:r>
              <a:rPr lang="zh-CN" altLang="en-US" sz="2800" b="1">
                <a:latin typeface="宋体" pitchFamily="2" charset="-122"/>
              </a:rPr>
              <a:t>河流</a:t>
            </a:r>
          </a:p>
        </p:txBody>
      </p:sp>
      <p:sp>
        <p:nvSpPr>
          <p:cNvPr id="51205" name="文本框 21508"/>
          <p:cNvSpPr txBox="1">
            <a:spLocks noChangeArrowheads="1"/>
          </p:cNvSpPr>
          <p:nvPr/>
        </p:nvSpPr>
        <p:spPr bwMode="auto">
          <a:xfrm>
            <a:off x="1905000" y="3630955"/>
            <a:ext cx="3505200" cy="535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a:r>
              <a:rPr lang="zh-CN" altLang="en-US" sz="2000" b="1">
                <a:solidFill>
                  <a:srgbClr val="0000FF"/>
                </a:solidFill>
                <a:latin typeface="Times New Roman" pitchFamily="18" charset="0"/>
              </a:rPr>
              <a:t>埃及是尼罗河的赠礼</a:t>
            </a:r>
            <a:endParaRPr lang="zh-CN" altLang="en-US" sz="2000" b="1">
              <a:solidFill>
                <a:srgbClr val="0000FF"/>
              </a:solidFill>
            </a:endParaRPr>
          </a:p>
        </p:txBody>
      </p:sp>
      <p:sp>
        <p:nvSpPr>
          <p:cNvPr id="51206" name="文本框 21509"/>
          <p:cNvSpPr txBox="1">
            <a:spLocks noChangeArrowheads="1"/>
          </p:cNvSpPr>
          <p:nvPr/>
        </p:nvSpPr>
        <p:spPr bwMode="auto">
          <a:xfrm>
            <a:off x="4724400" y="2247936"/>
            <a:ext cx="533400" cy="160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400" b="1">
                <a:latin typeface="宋体" pitchFamily="2" charset="-122"/>
              </a:rPr>
              <a:t>文明历程</a:t>
            </a:r>
          </a:p>
        </p:txBody>
      </p:sp>
      <p:sp>
        <p:nvSpPr>
          <p:cNvPr id="51207" name="文本框 21510"/>
          <p:cNvSpPr txBox="1">
            <a:spLocks noChangeArrowheads="1"/>
          </p:cNvSpPr>
          <p:nvPr/>
        </p:nvSpPr>
        <p:spPr bwMode="auto">
          <a:xfrm>
            <a:off x="5410200" y="2209872"/>
            <a:ext cx="2590800" cy="152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a:r>
              <a:rPr lang="zh-CN" altLang="en-US" sz="2400" b="1">
                <a:latin typeface="宋体" pitchFamily="2" charset="-122"/>
              </a:rPr>
              <a:t>出现：前</a:t>
            </a:r>
            <a:r>
              <a:rPr lang="en-US" altLang="zh-CN" sz="2400" b="1">
                <a:latin typeface="宋体" pitchFamily="2" charset="-122"/>
              </a:rPr>
              <a:t>3500</a:t>
            </a:r>
            <a:r>
              <a:rPr lang="zh-CN" altLang="en-US" sz="2400" b="1">
                <a:latin typeface="宋体" pitchFamily="2" charset="-122"/>
              </a:rPr>
              <a:t>年</a:t>
            </a:r>
          </a:p>
          <a:p>
            <a:pPr algn="just"/>
            <a:r>
              <a:rPr lang="zh-CN" altLang="en-US" sz="2400" b="1">
                <a:latin typeface="宋体" pitchFamily="2" charset="-122"/>
              </a:rPr>
              <a:t>统一：前</a:t>
            </a:r>
            <a:r>
              <a:rPr lang="en-US" altLang="zh-CN" sz="2400" b="1">
                <a:latin typeface="宋体" pitchFamily="2" charset="-122"/>
              </a:rPr>
              <a:t>3100</a:t>
            </a:r>
            <a:r>
              <a:rPr lang="zh-CN" altLang="en-US" sz="2400" b="1">
                <a:latin typeface="宋体" pitchFamily="2" charset="-122"/>
              </a:rPr>
              <a:t>年</a:t>
            </a:r>
          </a:p>
          <a:p>
            <a:pPr algn="just"/>
            <a:r>
              <a:rPr lang="zh-CN" altLang="en-US" sz="2400" b="1">
                <a:latin typeface="宋体" pitchFamily="2" charset="-122"/>
              </a:rPr>
              <a:t>强盛：前</a:t>
            </a:r>
            <a:r>
              <a:rPr lang="en-US" altLang="zh-CN" sz="2400" b="1">
                <a:latin typeface="宋体" pitchFamily="2" charset="-122"/>
              </a:rPr>
              <a:t>15</a:t>
            </a:r>
            <a:r>
              <a:rPr lang="zh-CN" altLang="en-US" sz="2400" b="1">
                <a:latin typeface="宋体" pitchFamily="2" charset="-122"/>
              </a:rPr>
              <a:t>世纪</a:t>
            </a:r>
          </a:p>
          <a:p>
            <a:pPr algn="just"/>
            <a:r>
              <a:rPr lang="zh-CN" altLang="en-US" sz="2400" b="1">
                <a:latin typeface="宋体" pitchFamily="2" charset="-122"/>
              </a:rPr>
              <a:t>灭亡：前</a:t>
            </a:r>
            <a:r>
              <a:rPr lang="en-US" altLang="zh-CN" sz="2400" b="1">
                <a:latin typeface="宋体" pitchFamily="2" charset="-122"/>
              </a:rPr>
              <a:t>6</a:t>
            </a:r>
            <a:r>
              <a:rPr lang="zh-CN" altLang="en-US" sz="2400" b="1">
                <a:latin typeface="宋体" pitchFamily="2" charset="-122"/>
              </a:rPr>
              <a:t>世纪</a:t>
            </a:r>
          </a:p>
        </p:txBody>
      </p:sp>
      <p:sp>
        <p:nvSpPr>
          <p:cNvPr id="51208" name="文本框 21511"/>
          <p:cNvSpPr txBox="1">
            <a:spLocks noChangeArrowheads="1"/>
          </p:cNvSpPr>
          <p:nvPr/>
        </p:nvSpPr>
        <p:spPr bwMode="auto">
          <a:xfrm>
            <a:off x="5410200" y="4039093"/>
            <a:ext cx="3886200" cy="1981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a:r>
              <a:rPr lang="zh-CN" altLang="en-US" sz="2400" b="1">
                <a:latin typeface="宋体" pitchFamily="2" charset="-122"/>
              </a:rPr>
              <a:t>政治：君主专制制度</a:t>
            </a:r>
          </a:p>
          <a:p>
            <a:pPr algn="just"/>
            <a:r>
              <a:rPr lang="zh-CN" altLang="en-US" sz="2400" b="1">
                <a:latin typeface="宋体" pitchFamily="2" charset="-122"/>
              </a:rPr>
              <a:t>建筑：金字塔、狮身人面像</a:t>
            </a:r>
          </a:p>
          <a:p>
            <a:pPr algn="just"/>
            <a:r>
              <a:rPr lang="zh-CN" altLang="en-US" sz="2400" b="1">
                <a:latin typeface="宋体" pitchFamily="2" charset="-122"/>
              </a:rPr>
              <a:t>文字：象形文字</a:t>
            </a:r>
          </a:p>
          <a:p>
            <a:pPr algn="just"/>
            <a:r>
              <a:rPr lang="zh-CN" altLang="en-US" sz="2400" b="1">
                <a:latin typeface="宋体" pitchFamily="2" charset="-122"/>
              </a:rPr>
              <a:t>历法：太阳历</a:t>
            </a:r>
          </a:p>
          <a:p>
            <a:pPr algn="just"/>
            <a:r>
              <a:rPr lang="zh-CN" altLang="en-US" sz="2400" b="1">
                <a:latin typeface="宋体" pitchFamily="2" charset="-122"/>
              </a:rPr>
              <a:t>医学：解剖学、分科治病</a:t>
            </a:r>
          </a:p>
          <a:p>
            <a:pPr algn="just"/>
            <a:endParaRPr lang="zh-CN" altLang="en-US" sz="2400" b="1">
              <a:latin typeface="宋体" pitchFamily="2" charset="-122"/>
            </a:endParaRPr>
          </a:p>
        </p:txBody>
      </p:sp>
      <p:sp>
        <p:nvSpPr>
          <p:cNvPr id="51209" name="文本框 21512"/>
          <p:cNvSpPr txBox="1">
            <a:spLocks noChangeArrowheads="1"/>
          </p:cNvSpPr>
          <p:nvPr/>
        </p:nvSpPr>
        <p:spPr bwMode="auto">
          <a:xfrm>
            <a:off x="4648200" y="4419741"/>
            <a:ext cx="762000" cy="913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400" b="1">
                <a:solidFill>
                  <a:srgbClr val="FF0000"/>
                </a:solidFill>
                <a:latin typeface="宋体" pitchFamily="2" charset="-122"/>
              </a:rPr>
              <a:t>文明成就</a:t>
            </a:r>
          </a:p>
        </p:txBody>
      </p:sp>
      <p:sp>
        <p:nvSpPr>
          <p:cNvPr id="51210" name="左大括号 21513"/>
          <p:cNvSpPr>
            <a:spLocks/>
          </p:cNvSpPr>
          <p:nvPr/>
        </p:nvSpPr>
        <p:spPr bwMode="auto">
          <a:xfrm>
            <a:off x="4419600" y="3009231"/>
            <a:ext cx="152400" cy="2324064"/>
          </a:xfrm>
          <a:prstGeom prst="leftBrace">
            <a:avLst>
              <a:gd name="adj1" fmla="val 126510"/>
              <a:gd name="adj2" fmla="val 50000"/>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11" name="左大括号 21514"/>
          <p:cNvSpPr>
            <a:spLocks/>
          </p:cNvSpPr>
          <p:nvPr/>
        </p:nvSpPr>
        <p:spPr bwMode="auto">
          <a:xfrm>
            <a:off x="5181600" y="2286001"/>
            <a:ext cx="304800" cy="1448575"/>
          </a:xfrm>
          <a:prstGeom prst="leftBrace">
            <a:avLst>
              <a:gd name="adj1" fmla="val 39426"/>
              <a:gd name="adj2" fmla="val 50000"/>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12" name="左大括号 21515"/>
          <p:cNvSpPr>
            <a:spLocks/>
          </p:cNvSpPr>
          <p:nvPr/>
        </p:nvSpPr>
        <p:spPr bwMode="auto">
          <a:xfrm>
            <a:off x="5105400" y="4191352"/>
            <a:ext cx="304800" cy="1905353"/>
          </a:xfrm>
          <a:prstGeom prst="leftBrace">
            <a:avLst>
              <a:gd name="adj1" fmla="val 51859"/>
              <a:gd name="adj2" fmla="val 50000"/>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13" name="直接连接符 21516"/>
          <p:cNvSpPr>
            <a:spLocks noChangeShapeType="1"/>
          </p:cNvSpPr>
          <p:nvPr/>
        </p:nvSpPr>
        <p:spPr bwMode="auto">
          <a:xfrm>
            <a:off x="2057400" y="4267482"/>
            <a:ext cx="22860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14" name="矩形 21517"/>
          <p:cNvSpPr>
            <a:spLocks noChangeArrowheads="1" noChangeShapeType="1" noTextEdit="1"/>
          </p:cNvSpPr>
          <p:nvPr/>
        </p:nvSpPr>
        <p:spPr bwMode="auto">
          <a:xfrm>
            <a:off x="914400" y="790901"/>
            <a:ext cx="2590800" cy="1524705"/>
          </a:xfrm>
          <a:prstGeom prst="rect">
            <a:avLst/>
          </a:prstGeom>
          <a:extLst>
            <a:ext uri="{91240B29-F687-4F45-9708-019B960494DF}">
              <a14:hiddenLine xmlns:a14="http://schemas.microsoft.com/office/drawing/2010/main" w="9525">
                <a:noFill/>
                <a:round/>
                <a:headEnd/>
                <a:tailEnd/>
              </a14:hiddenLine>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r>
              <a:rPr lang="zh-CN" altLang="en-US" sz="3600" b="1" dirty="0">
                <a:gradFill rotWithShape="1">
                  <a:gsLst>
                    <a:gs pos="0">
                      <a:srgbClr val="FFE701"/>
                    </a:gs>
                    <a:gs pos="100000">
                      <a:srgbClr val="FE3E02"/>
                    </a:gs>
                  </a:gsLst>
                  <a:lin ang="5400000" scaled="1"/>
                </a:gradFill>
                <a:latin typeface="宋体"/>
                <a:ea typeface="宋体"/>
              </a:rPr>
              <a:t>课堂小结</a:t>
            </a:r>
          </a:p>
        </p:txBody>
      </p:sp>
    </p:spTree>
    <p:extLst>
      <p:ext uri="{BB962C8B-B14F-4D97-AF65-F5344CB8AC3E}">
        <p14:creationId xmlns:p14="http://schemas.microsoft.com/office/powerpoint/2010/main" val="2432901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WordArt 2">
            <a:extLst>
              <a:ext uri="{FF2B5EF4-FFF2-40B4-BE49-F238E27FC236}">
                <a16:creationId xmlns:a16="http://schemas.microsoft.com/office/drawing/2014/main" id="{7FCC9DB7-23FF-4198-9577-58A4D84EDF5A}"/>
              </a:ext>
            </a:extLst>
          </p:cNvPr>
          <p:cNvSpPr>
            <a:spLocks noChangeArrowheads="1" noChangeShapeType="1"/>
          </p:cNvSpPr>
          <p:nvPr/>
        </p:nvSpPr>
        <p:spPr bwMode="auto">
          <a:xfrm>
            <a:off x="1116013" y="1557338"/>
            <a:ext cx="6840537" cy="2160587"/>
          </a:xfrm>
          <a:prstGeom prst="rect">
            <a:avLst/>
          </a:prstGeom>
          <a:extLst>
            <a:ext uri="{AF507438-7753-43E0-B8FC-AC1667EBCBE1}">
              <a14:hiddenEffects xmlns:a14="http://schemas.microsoft.com/office/drawing/2010/main">
                <a:effectLst/>
              </a14:hiddenEffects>
            </a:ext>
          </a:extLst>
        </p:spPr>
        <p:txBody>
          <a:bodyPr spcFirstLastPara="1" wrap="none" fromWordArt="1">
            <a:prstTxWarp prst="textArchUp">
              <a:avLst>
                <a:gd name="adj" fmla="val 11333445"/>
              </a:avLst>
            </a:prstTxWarp>
          </a:bodyPr>
          <a:lstStyle/>
          <a:p>
            <a:r>
              <a:rPr lang="zh-CN" altLang="en-US" sz="3600" b="1" kern="10">
                <a:ln w="9525" cmpd="sng">
                  <a:solidFill>
                    <a:srgbClr val="3366FF"/>
                  </a:solidFill>
                  <a:round/>
                  <a:headEnd/>
                  <a:tailEnd/>
                </a:ln>
                <a:solidFill>
                  <a:srgbClr val="0000FF"/>
                </a:solidFill>
                <a:latin typeface="宋体" panose="02010600030101010101" pitchFamily="2" charset="-122"/>
              </a:rPr>
              <a:t>亚非大河文明</a:t>
            </a:r>
          </a:p>
        </p:txBody>
      </p:sp>
      <p:sp>
        <p:nvSpPr>
          <p:cNvPr id="5123" name="Text Box 3">
            <a:extLst>
              <a:ext uri="{FF2B5EF4-FFF2-40B4-BE49-F238E27FC236}">
                <a16:creationId xmlns:a16="http://schemas.microsoft.com/office/drawing/2014/main" id="{1EBC967D-35E1-4667-868F-6DF34CEED0C3}"/>
              </a:ext>
            </a:extLst>
          </p:cNvPr>
          <p:cNvSpPr txBox="1">
            <a:spLocks noChangeArrowheads="1"/>
          </p:cNvSpPr>
          <p:nvPr/>
        </p:nvSpPr>
        <p:spPr bwMode="auto">
          <a:xfrm>
            <a:off x="2555875" y="2565400"/>
            <a:ext cx="453707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5400" b="1">
                <a:solidFill>
                  <a:srgbClr val="FF0000"/>
                </a:solidFill>
                <a:ea typeface="汉仪秀英体简" pitchFamily="1" charset="-122"/>
              </a:rPr>
              <a:t>——古代埃及</a:t>
            </a:r>
          </a:p>
        </p:txBody>
      </p:sp>
      <p:pic>
        <p:nvPicPr>
          <p:cNvPr id="5124" name="Picture 4" descr="00401003">
            <a:extLst>
              <a:ext uri="{FF2B5EF4-FFF2-40B4-BE49-F238E27FC236}">
                <a16:creationId xmlns:a16="http://schemas.microsoft.com/office/drawing/2014/main" id="{7CA36ADA-42F2-4954-AF99-0CADA872B9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5375" y="4076700"/>
            <a:ext cx="2387600"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5" descr="00301002">
            <a:extLst>
              <a:ext uri="{FF2B5EF4-FFF2-40B4-BE49-F238E27FC236}">
                <a16:creationId xmlns:a16="http://schemas.microsoft.com/office/drawing/2014/main" id="{9C17C0F8-19BD-40B5-AA37-BB2A1295D4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850" y="4076700"/>
            <a:ext cx="2879725"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6" descr="00401004">
            <a:extLst>
              <a:ext uri="{FF2B5EF4-FFF2-40B4-BE49-F238E27FC236}">
                <a16:creationId xmlns:a16="http://schemas.microsoft.com/office/drawing/2014/main" id="{3164C71A-9C1F-4104-8960-14786F9606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6688" y="4005263"/>
            <a:ext cx="2371725"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descr="C:\Users\Administrator\Desktop\Redocn_201310251606274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2501" t="2817" r="10249" b="94366"/>
          <a:stretch>
            <a:fillRect/>
          </a:stretch>
        </p:blipFill>
        <p:spPr bwMode="auto">
          <a:xfrm>
            <a:off x="42543" y="530496"/>
            <a:ext cx="889534" cy="23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179512" y="765525"/>
            <a:ext cx="8568952" cy="367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66" tIns="35134" rIns="67566" bIns="35134">
            <a:spAutoFit/>
          </a:bodyPr>
          <a:lstStyle>
            <a:lvl1pPr marL="457200" indent="-45720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130000"/>
              </a:lnSpc>
            </a:pPr>
            <a:r>
              <a:rPr lang="zh-CN" altLang="en-US" sz="2000" b="1" dirty="0">
                <a:latin typeface="宋体" pitchFamily="2" charset="-122"/>
                <a:sym typeface="宋体" pitchFamily="2" charset="-122"/>
              </a:rPr>
              <a:t>         法老是古埃及国王的尊称，也是一个神秘的名字，它是埃及语的希伯来文音译，其象形文字写作，意为大房屋。</a:t>
            </a:r>
          </a:p>
          <a:p>
            <a:pPr>
              <a:lnSpc>
                <a:spcPct val="130000"/>
              </a:lnSpc>
            </a:pPr>
            <a:r>
              <a:rPr lang="zh-CN" altLang="en-US" sz="2000" b="1" dirty="0">
                <a:latin typeface="宋体" pitchFamily="2" charset="-122"/>
                <a:sym typeface="宋体" pitchFamily="2" charset="-122"/>
              </a:rPr>
              <a:t>        在古王国时代（约前</a:t>
            </a:r>
            <a:r>
              <a:rPr lang="en-US" altLang="zh-CN" sz="2000" b="1" dirty="0">
                <a:latin typeface="宋体" pitchFamily="2" charset="-122"/>
                <a:sym typeface="宋体" pitchFamily="2" charset="-122"/>
              </a:rPr>
              <a:t>2686</a:t>
            </a:r>
            <a:r>
              <a:rPr lang="zh-CN" altLang="en-US" sz="2000" b="1" dirty="0">
                <a:latin typeface="宋体" pitchFamily="2" charset="-122"/>
                <a:sym typeface="宋体" pitchFamily="2" charset="-122"/>
              </a:rPr>
              <a:t>～前</a:t>
            </a:r>
            <a:r>
              <a:rPr lang="en-US" altLang="zh-CN" sz="2000" b="1" dirty="0">
                <a:latin typeface="宋体" pitchFamily="2" charset="-122"/>
                <a:sym typeface="宋体" pitchFamily="2" charset="-122"/>
              </a:rPr>
              <a:t>2181</a:t>
            </a:r>
            <a:r>
              <a:rPr lang="zh-CN" altLang="en-US" sz="2000" b="1" dirty="0">
                <a:latin typeface="宋体" pitchFamily="2" charset="-122"/>
                <a:sym typeface="宋体" pitchFamily="2" charset="-122"/>
              </a:rPr>
              <a:t>）仅指王宫，并不涉及国王本身。新王国第十八王朝图特摩斯三世起，开始用于国王自身，并逐渐演变成对国王的一种尊称。第二十二王朝（前</a:t>
            </a:r>
            <a:r>
              <a:rPr lang="en-US" altLang="zh-CN" sz="2000" b="1" dirty="0">
                <a:latin typeface="宋体" pitchFamily="2" charset="-122"/>
                <a:sym typeface="宋体" pitchFamily="2" charset="-122"/>
              </a:rPr>
              <a:t>945</a:t>
            </a:r>
            <a:r>
              <a:rPr lang="zh-CN" altLang="en-US" sz="2000" b="1" dirty="0">
                <a:latin typeface="宋体" pitchFamily="2" charset="-122"/>
                <a:sym typeface="宋体" pitchFamily="2" charset="-122"/>
              </a:rPr>
              <a:t>～前</a:t>
            </a:r>
            <a:r>
              <a:rPr lang="en-US" altLang="zh-CN" sz="2000" b="1" dirty="0">
                <a:latin typeface="宋体" pitchFamily="2" charset="-122"/>
                <a:sym typeface="宋体" pitchFamily="2" charset="-122"/>
              </a:rPr>
              <a:t>730</a:t>
            </a:r>
            <a:r>
              <a:rPr lang="zh-CN" altLang="en-US" sz="2000" b="1" dirty="0">
                <a:latin typeface="宋体" pitchFamily="2" charset="-122"/>
                <a:sym typeface="宋体" pitchFamily="2" charset="-122"/>
              </a:rPr>
              <a:t>）以后，成为国王的正式头衔。习惯上把古埃及的国王通称为法老。法老作为奴隶制专制君主，掌握全国的军政、司法、宗教大权，其意志就是法律，是古埃及的最高统治者。法老自称是太阳神阿蒙之子，是神在地上的代理人和化身，令臣民将其当作神一样来崇拜。</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4437465"/>
            <a:ext cx="2552700"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00675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 calcmode="lin" valueType="num">
                                      <p:cBhvr>
                                        <p:cTn id="14" dur="1000" fill="hold"/>
                                        <p:tgtEl>
                                          <p:spTgt spid="5">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5">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2" descr="人间奇迹：胡夫大金字塔"/>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1237613"/>
            <a:ext cx="2611437" cy="3489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11"/>
          <p:cNvSpPr txBox="1"/>
          <p:nvPr/>
        </p:nvSpPr>
        <p:spPr>
          <a:xfrm>
            <a:off x="1127125" y="824737"/>
            <a:ext cx="5189538" cy="3722222"/>
          </a:xfrm>
          <a:prstGeom prst="rect">
            <a:avLst/>
          </a:prstGeom>
          <a:noFill/>
          <a:ln w="28575" cap="flat" cmpd="sng">
            <a:noFill/>
            <a:prstDash val="solid"/>
            <a:miter/>
            <a:headEnd type="none" w="med" len="med"/>
            <a:tailEnd type="none" w="med" len="med"/>
          </a:ln>
        </p:spPr>
        <p:txBody>
          <a:bodyPr lIns="51485" tIns="25742" rIns="51485" bIns="25742">
            <a:spAutoFit/>
          </a:bodyPr>
          <a:lstStyle/>
          <a:p>
            <a:pPr defTabSz="685800" eaLnBrk="0" hangingPunct="0">
              <a:spcBef>
                <a:spcPct val="50000"/>
              </a:spcBef>
              <a:buFontTx/>
              <a:buNone/>
              <a:defRPr/>
            </a:pPr>
            <a:r>
              <a:rPr lang="zh-CN" altLang="en-US" b="1" noProof="1">
                <a:solidFill>
                  <a:srgbClr val="FF0000"/>
                </a:solidFill>
                <a:effectLst>
                  <a:outerShdw blurRad="38100" dist="38100" dir="2700000">
                    <a:srgbClr val="000000"/>
                  </a:outerShdw>
                </a:effectLst>
                <a:latin typeface="黑体" panose="02010600030101010101" pitchFamily="49" charset="-122"/>
                <a:ea typeface="黑体" panose="02010600030101010101" pitchFamily="49" charset="-122"/>
              </a:rPr>
              <a:t>为什么金字塔是古埃及文明的象征：（</a:t>
            </a:r>
            <a:r>
              <a:rPr lang="zh-CN" altLang="en-US" b="1" noProof="1">
                <a:solidFill>
                  <a:srgbClr val="FF0000"/>
                </a:solidFill>
                <a:effectLst>
                  <a:outerShdw blurRad="38100" dist="38100" dir="2700000">
                    <a:srgbClr val="000000"/>
                  </a:outerShdw>
                </a:effectLst>
                <a:latin typeface="黑体" panose="02010600030101010101" pitchFamily="49" charset="-122"/>
                <a:ea typeface="黑体" panose="02010600030101010101" pitchFamily="49" charset="-122"/>
                <a:sym typeface="+mn-ea"/>
              </a:rPr>
              <a:t>合作讨论</a:t>
            </a:r>
            <a:r>
              <a:rPr lang="zh-CN" altLang="en-US" b="1" noProof="1">
                <a:solidFill>
                  <a:srgbClr val="FF0000"/>
                </a:solidFill>
                <a:effectLst>
                  <a:outerShdw blurRad="38100" dist="38100" dir="2700000">
                    <a:srgbClr val="000000"/>
                  </a:outerShdw>
                </a:effectLst>
                <a:latin typeface="黑体" panose="02010600030101010101" pitchFamily="49" charset="-122"/>
                <a:ea typeface="黑体" panose="02010600030101010101" pitchFamily="49" charset="-122"/>
              </a:rPr>
              <a:t>）</a:t>
            </a:r>
          </a:p>
          <a:p>
            <a:pPr defTabSz="685800" eaLnBrk="0" hangingPunct="0">
              <a:spcBef>
                <a:spcPct val="50000"/>
              </a:spcBef>
              <a:buFontTx/>
              <a:buNone/>
              <a:defRPr/>
            </a:pPr>
            <a:r>
              <a:rPr lang="zh-CN" altLang="en-US" sz="2100" b="1" noProof="1">
                <a:effectLst>
                  <a:outerShdw blurRad="38100" dist="38100" dir="2700000">
                    <a:srgbClr val="C0C0C0"/>
                  </a:outerShdw>
                </a:effectLst>
                <a:ea typeface="黑体" panose="02010600030101010101" pitchFamily="49" charset="-122"/>
                <a:sym typeface="+mn-ea"/>
              </a:rPr>
              <a:t>（</a:t>
            </a:r>
            <a:r>
              <a:rPr lang="en-US" altLang="zh-CN" sz="2100" b="1" noProof="1">
                <a:effectLst>
                  <a:outerShdw blurRad="38100" dist="38100" dir="2700000">
                    <a:srgbClr val="C0C0C0"/>
                  </a:outerShdw>
                </a:effectLst>
                <a:ea typeface="黑体" panose="02010600030101010101" pitchFamily="49" charset="-122"/>
                <a:sym typeface="+mn-ea"/>
              </a:rPr>
              <a:t>1</a:t>
            </a:r>
            <a:r>
              <a:rPr lang="zh-CN" altLang="en-US" sz="2100" b="1" noProof="1">
                <a:effectLst>
                  <a:outerShdw blurRad="38100" dist="38100" dir="2700000">
                    <a:srgbClr val="C0C0C0"/>
                  </a:outerShdw>
                </a:effectLst>
                <a:ea typeface="黑体" panose="02010600030101010101" pitchFamily="49" charset="-122"/>
                <a:sym typeface="+mn-ea"/>
              </a:rPr>
              <a:t>）</a:t>
            </a:r>
            <a:r>
              <a:rPr lang="zh-CN" altLang="en-US" sz="2100" b="1" noProof="1">
                <a:effectLst>
                  <a:outerShdw blurRad="38100" dist="38100" dir="2700000">
                    <a:srgbClr val="C0C0C0"/>
                  </a:outerShdw>
                </a:effectLst>
                <a:ea typeface="黑体" panose="02010600030101010101" pitchFamily="49" charset="-122"/>
              </a:rPr>
              <a:t>金字塔的精密程度体现了</a:t>
            </a:r>
            <a:r>
              <a:rPr lang="en-US" altLang="zh-CN" sz="2100" b="1" noProof="1">
                <a:effectLst>
                  <a:outerShdw blurRad="38100" dist="38100" dir="2700000">
                    <a:srgbClr val="C0C0C0"/>
                  </a:outerShdw>
                </a:effectLst>
                <a:ea typeface="黑体" panose="02010600030101010101" pitchFamily="49" charset="-122"/>
              </a:rPr>
              <a:t>……</a:t>
            </a:r>
            <a:endParaRPr lang="zh-CN" altLang="en-US" sz="2100" b="1" noProof="1">
              <a:effectLst>
                <a:outerShdw blurRad="38100" dist="38100" dir="2700000">
                  <a:srgbClr val="C0C0C0"/>
                </a:outerShdw>
              </a:effectLst>
              <a:ea typeface="黑体" panose="02010600030101010101" pitchFamily="49" charset="-122"/>
            </a:endParaRPr>
          </a:p>
          <a:p>
            <a:pPr defTabSz="685800" eaLnBrk="0" hangingPunct="0">
              <a:spcBef>
                <a:spcPct val="50000"/>
              </a:spcBef>
              <a:buFontTx/>
              <a:buNone/>
              <a:defRPr/>
            </a:pPr>
            <a:endParaRPr lang="zh-CN" altLang="en-US" sz="2100" b="1" noProof="1">
              <a:effectLst>
                <a:outerShdw blurRad="38100" dist="38100" dir="2700000">
                  <a:srgbClr val="C0C0C0"/>
                </a:outerShdw>
              </a:effectLst>
              <a:ea typeface="黑体" panose="02010600030101010101" pitchFamily="49" charset="-122"/>
            </a:endParaRPr>
          </a:p>
          <a:p>
            <a:pPr defTabSz="685800" eaLnBrk="0" hangingPunct="0">
              <a:spcBef>
                <a:spcPct val="50000"/>
              </a:spcBef>
              <a:buFontTx/>
              <a:buNone/>
              <a:defRPr/>
            </a:pPr>
            <a:r>
              <a:rPr lang="zh-CN" altLang="en-US" sz="2100" b="1" noProof="1">
                <a:effectLst>
                  <a:outerShdw blurRad="38100" dist="38100" dir="2700000">
                    <a:srgbClr val="C0C0C0"/>
                  </a:outerShdw>
                </a:effectLst>
                <a:ea typeface="黑体" panose="02010600030101010101" pitchFamily="49" charset="-122"/>
              </a:rPr>
              <a:t>（2）金字塔的高峻威严体现了</a:t>
            </a:r>
            <a:r>
              <a:rPr lang="en-US" altLang="zh-CN" sz="2100" b="1" noProof="1">
                <a:effectLst>
                  <a:outerShdw blurRad="38100" dist="38100" dir="2700000">
                    <a:srgbClr val="C0C0C0"/>
                  </a:outerShdw>
                </a:effectLst>
                <a:ea typeface="黑体" panose="02010600030101010101" pitchFamily="49" charset="-122"/>
              </a:rPr>
              <a:t>……</a:t>
            </a:r>
          </a:p>
          <a:p>
            <a:pPr defTabSz="685800" eaLnBrk="0" hangingPunct="0">
              <a:spcBef>
                <a:spcPct val="50000"/>
              </a:spcBef>
              <a:buFontTx/>
              <a:buNone/>
              <a:defRPr/>
            </a:pPr>
            <a:endParaRPr lang="zh-CN" altLang="en-US" sz="2100" b="1" noProof="1">
              <a:effectLst>
                <a:outerShdw blurRad="38100" dist="38100" dir="2700000">
                  <a:srgbClr val="C0C0C0"/>
                </a:outerShdw>
              </a:effectLst>
              <a:ea typeface="黑体" panose="02010600030101010101" pitchFamily="49" charset="-122"/>
            </a:endParaRPr>
          </a:p>
          <a:p>
            <a:pPr defTabSz="685800" eaLnBrk="0" hangingPunct="0">
              <a:spcBef>
                <a:spcPct val="50000"/>
              </a:spcBef>
              <a:buFontTx/>
              <a:buNone/>
              <a:defRPr/>
            </a:pPr>
            <a:r>
              <a:rPr lang="zh-CN" altLang="en-US" sz="2100" b="1" noProof="1">
                <a:effectLst>
                  <a:outerShdw blurRad="38100" dist="38100" dir="2700000">
                    <a:srgbClr val="C0C0C0"/>
                  </a:outerShdw>
                </a:effectLst>
                <a:ea typeface="黑体" panose="02010600030101010101" pitchFamily="49" charset="-122"/>
              </a:rPr>
              <a:t>（3）金字塔作为法老的陵墓反映了</a:t>
            </a:r>
            <a:r>
              <a:rPr lang="en-US" altLang="zh-CN" sz="2100" b="1" noProof="1">
                <a:effectLst>
                  <a:outerShdw blurRad="38100" dist="38100" dir="2700000">
                    <a:srgbClr val="C0C0C0"/>
                  </a:outerShdw>
                </a:effectLst>
                <a:ea typeface="黑体" panose="02010600030101010101" pitchFamily="49" charset="-122"/>
              </a:rPr>
              <a:t>……</a:t>
            </a:r>
          </a:p>
          <a:p>
            <a:pPr defTabSz="685800" eaLnBrk="0" hangingPunct="0">
              <a:spcBef>
                <a:spcPct val="50000"/>
              </a:spcBef>
              <a:buFontTx/>
              <a:buNone/>
              <a:defRPr/>
            </a:pPr>
            <a:endParaRPr lang="zh-CN" altLang="en-US" sz="2100" b="1" noProof="1">
              <a:effectLst>
                <a:outerShdw blurRad="38100" dist="38100" dir="2700000">
                  <a:srgbClr val="C0C0C0"/>
                </a:outerShdw>
              </a:effectLst>
              <a:ea typeface="黑体" panose="02010600030101010101" pitchFamily="49" charset="-122"/>
            </a:endParaRPr>
          </a:p>
          <a:p>
            <a:pPr defTabSz="685800" eaLnBrk="0" hangingPunct="0">
              <a:spcBef>
                <a:spcPct val="50000"/>
              </a:spcBef>
              <a:buFontTx/>
              <a:buNone/>
              <a:defRPr/>
            </a:pPr>
            <a:r>
              <a:rPr lang="zh-CN" altLang="en-US" sz="2100" b="1" noProof="1">
                <a:effectLst>
                  <a:outerShdw blurRad="38100" dist="38100" dir="2700000">
                    <a:srgbClr val="C0C0C0"/>
                  </a:outerShdw>
                </a:effectLst>
                <a:ea typeface="黑体" panose="02010600030101010101" pitchFamily="49" charset="-122"/>
              </a:rPr>
              <a:t>（4）成功组织修建金字塔反映了</a:t>
            </a:r>
            <a:r>
              <a:rPr lang="en-US" altLang="zh-CN" sz="2100" b="1" noProof="1">
                <a:effectLst>
                  <a:outerShdw blurRad="38100" dist="38100" dir="2700000">
                    <a:srgbClr val="C0C0C0"/>
                  </a:outerShdw>
                </a:effectLst>
                <a:ea typeface="黑体" panose="02010600030101010101" pitchFamily="49" charset="-122"/>
              </a:rPr>
              <a:t>……</a:t>
            </a:r>
          </a:p>
        </p:txBody>
      </p:sp>
      <p:sp>
        <p:nvSpPr>
          <p:cNvPr id="3" name="文本框 2"/>
          <p:cNvSpPr txBox="1"/>
          <p:nvPr/>
        </p:nvSpPr>
        <p:spPr>
          <a:xfrm>
            <a:off x="1619672" y="1700808"/>
            <a:ext cx="3673475" cy="415498"/>
          </a:xfrm>
          <a:prstGeom prst="rect">
            <a:avLst/>
          </a:prstGeom>
          <a:noFill/>
        </p:spPr>
        <p:txBody>
          <a:bodyPr>
            <a:spAutoFit/>
          </a:bodyPr>
          <a:lstStyle/>
          <a:p>
            <a:pPr>
              <a:defRPr/>
            </a:pPr>
            <a:r>
              <a:rPr lang="zh-CN" altLang="en-US" sz="2100" b="1" noProof="1">
                <a:solidFill>
                  <a:srgbClr val="FF0000"/>
                </a:solidFill>
                <a:effectLst>
                  <a:outerShdw blurRad="38100" dist="38100" dir="2700000">
                    <a:srgbClr val="C0C0C0"/>
                  </a:outerShdw>
                </a:effectLst>
                <a:ea typeface="黑体" panose="02010600030101010101" pitchFamily="49" charset="-122"/>
                <a:sym typeface="+mn-ea"/>
              </a:rPr>
              <a:t>古代埃及高超的科技水平</a:t>
            </a:r>
            <a:endParaRPr lang="zh-CN" altLang="en-US" sz="2100" b="1" noProof="1">
              <a:solidFill>
                <a:srgbClr val="FF0000"/>
              </a:solidFill>
              <a:effectLst>
                <a:outerShdw blurRad="38100" dist="38100" dir="2700000">
                  <a:srgbClr val="C0C0C0"/>
                </a:outerShdw>
              </a:effectLst>
              <a:ea typeface="黑体" panose="02010600030101010101" pitchFamily="49" charset="-122"/>
            </a:endParaRPr>
          </a:p>
        </p:txBody>
      </p:sp>
      <p:sp>
        <p:nvSpPr>
          <p:cNvPr id="4" name="文本框 3"/>
          <p:cNvSpPr txBox="1"/>
          <p:nvPr/>
        </p:nvSpPr>
        <p:spPr>
          <a:xfrm>
            <a:off x="1619671" y="2685848"/>
            <a:ext cx="3673475" cy="415498"/>
          </a:xfrm>
          <a:prstGeom prst="rect">
            <a:avLst/>
          </a:prstGeom>
          <a:noFill/>
        </p:spPr>
        <p:txBody>
          <a:bodyPr>
            <a:spAutoFit/>
          </a:bodyPr>
          <a:lstStyle/>
          <a:p>
            <a:pPr>
              <a:defRPr/>
            </a:pPr>
            <a:r>
              <a:rPr lang="zh-CN" altLang="en-US" sz="2100" b="1" noProof="1">
                <a:solidFill>
                  <a:srgbClr val="FF0000"/>
                </a:solidFill>
                <a:effectLst>
                  <a:outerShdw blurRad="38100" dist="38100" dir="2700000">
                    <a:srgbClr val="C0C0C0"/>
                  </a:outerShdw>
                </a:effectLst>
                <a:ea typeface="黑体" panose="02010600030101010101" pitchFamily="49" charset="-122"/>
                <a:sym typeface="+mn-ea"/>
              </a:rPr>
              <a:t>古埃及王权的神圣权威</a:t>
            </a:r>
            <a:endParaRPr lang="zh-CN" altLang="en-US" sz="2100" b="1" noProof="1">
              <a:solidFill>
                <a:srgbClr val="FF0000"/>
              </a:solidFill>
              <a:effectLst>
                <a:outerShdw blurRad="38100" dist="38100" dir="2700000">
                  <a:srgbClr val="C0C0C0"/>
                </a:outerShdw>
              </a:effectLst>
              <a:ea typeface="黑体" panose="02010600030101010101" pitchFamily="49" charset="-122"/>
            </a:endParaRPr>
          </a:p>
        </p:txBody>
      </p:sp>
      <p:sp>
        <p:nvSpPr>
          <p:cNvPr id="5" name="文本框 4"/>
          <p:cNvSpPr txBox="1"/>
          <p:nvPr/>
        </p:nvSpPr>
        <p:spPr>
          <a:xfrm>
            <a:off x="1626162" y="3616403"/>
            <a:ext cx="3673475" cy="415498"/>
          </a:xfrm>
          <a:prstGeom prst="rect">
            <a:avLst/>
          </a:prstGeom>
          <a:noFill/>
        </p:spPr>
        <p:txBody>
          <a:bodyPr>
            <a:spAutoFit/>
          </a:bodyPr>
          <a:lstStyle/>
          <a:p>
            <a:pPr>
              <a:defRPr/>
            </a:pPr>
            <a:r>
              <a:rPr lang="zh-CN" altLang="en-US" sz="2100" b="1" noProof="1">
                <a:solidFill>
                  <a:srgbClr val="FF0000"/>
                </a:solidFill>
                <a:effectLst>
                  <a:outerShdw blurRad="38100" dist="38100" dir="2700000">
                    <a:srgbClr val="C0C0C0"/>
                  </a:outerShdw>
                </a:effectLst>
                <a:ea typeface="黑体" panose="02010600030101010101" pitchFamily="49" charset="-122"/>
                <a:sym typeface="+mn-ea"/>
              </a:rPr>
              <a:t>古埃及的宗教信仰</a:t>
            </a:r>
            <a:endParaRPr lang="zh-CN" altLang="en-US" sz="2100" b="1" noProof="1">
              <a:solidFill>
                <a:srgbClr val="FF0000"/>
              </a:solidFill>
              <a:effectLst>
                <a:outerShdw blurRad="38100" dist="38100" dir="2700000">
                  <a:srgbClr val="C0C0C0"/>
                </a:outerShdw>
              </a:effectLst>
              <a:ea typeface="黑体" panose="02010600030101010101" pitchFamily="49" charset="-122"/>
            </a:endParaRPr>
          </a:p>
        </p:txBody>
      </p:sp>
      <p:pic>
        <p:nvPicPr>
          <p:cNvPr id="13" name="Picture 3" descr="C:\Users\Administrator\Desktop\Redocn_2013102516062741.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2501" t="2817" r="10249" b="94366"/>
          <a:stretch>
            <a:fillRect/>
          </a:stretch>
        </p:blipFill>
        <p:spPr bwMode="auto">
          <a:xfrm>
            <a:off x="42543" y="530496"/>
            <a:ext cx="889534" cy="23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23F5FEF4-57C9-4559-B5B3-126D1A8BEF28}"/>
              </a:ext>
            </a:extLst>
          </p:cNvPr>
          <p:cNvSpPr txBox="1"/>
          <p:nvPr/>
        </p:nvSpPr>
        <p:spPr>
          <a:xfrm>
            <a:off x="1601010" y="4522415"/>
            <a:ext cx="3673475" cy="738664"/>
          </a:xfrm>
          <a:prstGeom prst="rect">
            <a:avLst/>
          </a:prstGeom>
          <a:noFill/>
        </p:spPr>
        <p:txBody>
          <a:bodyPr>
            <a:spAutoFit/>
          </a:bodyPr>
          <a:lstStyle/>
          <a:p>
            <a:pPr>
              <a:defRPr/>
            </a:pPr>
            <a:r>
              <a:rPr lang="zh-CN" altLang="en-US" sz="2100" b="1" noProof="1">
                <a:solidFill>
                  <a:srgbClr val="FF0000"/>
                </a:solidFill>
                <a:effectLst>
                  <a:outerShdw blurRad="38100" dist="38100" dir="2700000">
                    <a:srgbClr val="C0C0C0"/>
                  </a:outerShdw>
                </a:effectLst>
                <a:ea typeface="黑体" panose="02010600030101010101" pitchFamily="49" charset="-122"/>
                <a:sym typeface="+mn-ea"/>
              </a:rPr>
              <a:t>国家强盛的动员能力</a:t>
            </a:r>
            <a:endParaRPr lang="en-US" altLang="zh-CN" sz="2100" b="1" noProof="1">
              <a:solidFill>
                <a:srgbClr val="FF0000"/>
              </a:solidFill>
              <a:effectLst>
                <a:outerShdw blurRad="38100" dist="38100" dir="2700000">
                  <a:srgbClr val="C0C0C0"/>
                </a:outerShdw>
              </a:effectLst>
              <a:ea typeface="黑体" panose="02010600030101010101" pitchFamily="49" charset="-122"/>
              <a:sym typeface="+mn-ea"/>
            </a:endParaRPr>
          </a:p>
          <a:p>
            <a:pPr>
              <a:defRPr/>
            </a:pPr>
            <a:r>
              <a:rPr lang="zh-CN" altLang="en-US" sz="2100" b="1" noProof="1">
                <a:solidFill>
                  <a:srgbClr val="FF0000"/>
                </a:solidFill>
                <a:effectLst>
                  <a:outerShdw blurRad="38100" dist="38100" dir="2700000">
                    <a:srgbClr val="C0C0C0"/>
                  </a:outerShdw>
                </a:effectLst>
                <a:ea typeface="黑体" panose="02010600030101010101" pitchFamily="49" charset="-122"/>
                <a:sym typeface="+mn-ea"/>
              </a:rPr>
              <a:t>和先进的组织水平</a:t>
            </a:r>
            <a:endParaRPr lang="zh-CN" altLang="en-US" sz="2100" b="1" noProof="1">
              <a:solidFill>
                <a:srgbClr val="FF0000"/>
              </a:solidFill>
              <a:effectLst>
                <a:outerShdw blurRad="38100" dist="38100" dir="2700000">
                  <a:srgbClr val="C0C0C0"/>
                </a:outerShdw>
              </a:effectLst>
              <a:ea typeface="黑体" panose="02010600030101010101" pitchFamily="49" charset="-122"/>
            </a:endParaRPr>
          </a:p>
        </p:txBody>
      </p:sp>
    </p:spTree>
    <p:extLst>
      <p:ext uri="{BB962C8B-B14F-4D97-AF65-F5344CB8AC3E}">
        <p14:creationId xmlns:p14="http://schemas.microsoft.com/office/powerpoint/2010/main" val="20121010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100000">
                                          <p:val>
                                            <p:strVal val="#ppt_x"/>
                                          </p:val>
                                        </p:tav>
                                      </p:tavLst>
                                    </p:anim>
                                    <p:anim calcmode="lin" valueType="num">
                                      <p:cBhvr>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ppt_x</p:attrName>
                                        </p:attrNameLst>
                                      </p:cBhvr>
                                      <p:tavLst>
                                        <p:tav tm="0">
                                          <p:val>
                                            <p:strVal val="#ppt_x"/>
                                          </p:val>
                                        </p:tav>
                                        <p:tav tm="100000">
                                          <p:val>
                                            <p:strVal val="#ppt_x"/>
                                          </p:val>
                                        </p:tav>
                                      </p:tavLst>
                                    </p:anim>
                                    <p:anim calcmode="lin" valueType="num">
                                      <p:cBhvr>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ppt_x</p:attrName>
                                        </p:attrNameLst>
                                      </p:cBhvr>
                                      <p:tavLst>
                                        <p:tav tm="0">
                                          <p:val>
                                            <p:strVal val="#ppt_x"/>
                                          </p:val>
                                        </p:tav>
                                        <p:tav tm="100000">
                                          <p:val>
                                            <p:strVal val="#ppt_x"/>
                                          </p:val>
                                        </p:tav>
                                      </p:tavLst>
                                    </p:anim>
                                    <p:anim calcmode="lin" valueType="num">
                                      <p:cBhvr>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1"/>
          <p:cNvGrpSpPr>
            <a:grpSpLocks/>
          </p:cNvGrpSpPr>
          <p:nvPr/>
        </p:nvGrpSpPr>
        <p:grpSpPr bwMode="auto">
          <a:xfrm>
            <a:off x="662751" y="453386"/>
            <a:ext cx="1219200" cy="741485"/>
            <a:chOff x="-586811" y="275484"/>
            <a:chExt cx="1501326" cy="440735"/>
          </a:xfrm>
        </p:grpSpPr>
        <p:sp>
          <p:nvSpPr>
            <p:cNvPr id="21506" name="文本框 4103"/>
            <p:cNvSpPr txBox="1">
              <a:spLocks noChangeArrowheads="1"/>
            </p:cNvSpPr>
            <p:nvPr/>
          </p:nvSpPr>
          <p:spPr bwMode="auto">
            <a:xfrm>
              <a:off x="-586811" y="275484"/>
              <a:ext cx="1501326" cy="37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694" tIns="35277" rIns="67694" bIns="35277">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b="1" dirty="0">
                  <a:solidFill>
                    <a:srgbClr val="2E6CB8"/>
                  </a:solidFill>
                  <a:latin typeface="华文行楷" pitchFamily="2" charset="-122"/>
                  <a:ea typeface="华文行楷" pitchFamily="2" charset="-122"/>
                </a:rPr>
                <a:t>学习目标</a:t>
              </a:r>
              <a:endParaRPr lang="zh-CN" altLang="en-US" sz="1500" b="1" dirty="0">
                <a:solidFill>
                  <a:srgbClr val="2E6CB8"/>
                </a:solidFill>
                <a:latin typeface="华文行楷" pitchFamily="2" charset="-122"/>
                <a:ea typeface="华文行楷" pitchFamily="2" charset="-122"/>
              </a:endParaRPr>
            </a:p>
            <a:p>
              <a:endParaRPr lang="zh-CN" altLang="zh-CN" sz="1500" b="1" dirty="0">
                <a:solidFill>
                  <a:srgbClr val="2E6CB8"/>
                </a:solidFill>
                <a:latin typeface="华文行楷" pitchFamily="2" charset="-122"/>
                <a:ea typeface="华文行楷" pitchFamily="2" charset="-122"/>
              </a:endParaRPr>
            </a:p>
          </p:txBody>
        </p:sp>
        <p:pic>
          <p:nvPicPr>
            <p:cNvPr id="21507" name="Picture 3" descr="C:\Users\Administrator\Desktop\Redocn_201310251606274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2501" t="2817" r="10249" b="94366"/>
            <a:stretch>
              <a:fillRect/>
            </a:stretch>
          </p:blipFill>
          <p:spPr bwMode="auto">
            <a:xfrm>
              <a:off x="-383835" y="576519"/>
              <a:ext cx="1095376"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Text Box 5"/>
          <p:cNvSpPr txBox="1">
            <a:spLocks noChangeArrowheads="1"/>
          </p:cNvSpPr>
          <p:nvPr/>
        </p:nvSpPr>
        <p:spPr bwMode="auto">
          <a:xfrm>
            <a:off x="1182060" y="1556792"/>
            <a:ext cx="7278372" cy="3363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66" tIns="35134" rIns="67566" bIns="35134">
            <a:spAutoFit/>
          </a:bodyPr>
          <a:lstStyle>
            <a:lvl1pPr marL="457200" indent="-45720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130000"/>
              </a:lnSpc>
            </a:pPr>
            <a:r>
              <a:rPr lang="en-US" altLang="zh-CN" sz="2400" b="1" dirty="0">
                <a:latin typeface="宋体" pitchFamily="2" charset="-122"/>
                <a:sym typeface="宋体" pitchFamily="2" charset="-122"/>
              </a:rPr>
              <a:t>1.</a:t>
            </a:r>
            <a:r>
              <a:rPr lang="zh-CN" altLang="en-US" sz="2400" b="1" dirty="0">
                <a:latin typeface="宋体" pitchFamily="2" charset="-122"/>
                <a:sym typeface="宋体" pitchFamily="2" charset="-122"/>
              </a:rPr>
              <a:t>了解古埃及文明产生的自然地理环境，知道古埃及从国家出现到衰亡的历史。</a:t>
            </a:r>
            <a:endParaRPr lang="en-US" altLang="zh-CN" sz="2400" b="1" dirty="0">
              <a:latin typeface="宋体" pitchFamily="2" charset="-122"/>
              <a:sym typeface="宋体" pitchFamily="2" charset="-122"/>
            </a:endParaRPr>
          </a:p>
          <a:p>
            <a:pPr>
              <a:lnSpc>
                <a:spcPct val="130000"/>
              </a:lnSpc>
            </a:pPr>
            <a:r>
              <a:rPr lang="en-US" altLang="zh-CN" sz="2400" b="1" dirty="0">
                <a:latin typeface="宋体" pitchFamily="2" charset="-122"/>
                <a:sym typeface="宋体" pitchFamily="2" charset="-122"/>
              </a:rPr>
              <a:t>2.</a:t>
            </a:r>
            <a:r>
              <a:rPr lang="zh-CN" altLang="en-US" sz="2400" b="1" dirty="0">
                <a:latin typeface="宋体" pitchFamily="2" charset="-122"/>
                <a:sym typeface="宋体" pitchFamily="2" charset="-122"/>
              </a:rPr>
              <a:t>知道金字塔和古埃及的科学与文化成就，初步了解古埃及文明。</a:t>
            </a:r>
            <a:endParaRPr lang="en-US" altLang="zh-CN" sz="2400" b="1" dirty="0">
              <a:latin typeface="宋体" pitchFamily="2" charset="-122"/>
              <a:sym typeface="宋体" pitchFamily="2" charset="-122"/>
            </a:endParaRPr>
          </a:p>
          <a:p>
            <a:pPr>
              <a:lnSpc>
                <a:spcPct val="130000"/>
              </a:lnSpc>
            </a:pPr>
            <a:r>
              <a:rPr lang="en-US" altLang="zh-CN" sz="2400" b="1" dirty="0">
                <a:latin typeface="宋体" pitchFamily="2" charset="-122"/>
                <a:sym typeface="宋体" pitchFamily="2" charset="-122"/>
              </a:rPr>
              <a:t>3.</a:t>
            </a:r>
            <a:r>
              <a:rPr lang="zh-CN" altLang="en-US" sz="2400" b="1" dirty="0">
                <a:latin typeface="宋体" pitchFamily="2" charset="-122"/>
                <a:sym typeface="宋体" pitchFamily="2" charset="-122"/>
              </a:rPr>
              <a:t>了解法老的统治，理解法老权力的变化。</a:t>
            </a:r>
          </a:p>
          <a:p>
            <a:pPr>
              <a:lnSpc>
                <a:spcPct val="130000"/>
              </a:lnSpc>
            </a:pPr>
            <a:r>
              <a:rPr lang="en-US" altLang="zh-CN" sz="2400" b="1" dirty="0">
                <a:latin typeface="宋体" pitchFamily="2" charset="-122"/>
                <a:sym typeface="宋体" pitchFamily="2" charset="-122"/>
              </a:rPr>
              <a:t>4.</a:t>
            </a:r>
            <a:r>
              <a:rPr lang="zh-CN" altLang="en-US" sz="2400" b="1" dirty="0">
                <a:latin typeface="宋体" pitchFamily="2" charset="-122"/>
                <a:sym typeface="宋体" pitchFamily="2" charset="-122"/>
              </a:rPr>
              <a:t>通过学习，认识金字塔是古代埃及人民劳动和智慧的结晶，是古代埃及文明的象征。</a:t>
            </a:r>
          </a:p>
        </p:txBody>
      </p:sp>
    </p:spTree>
    <p:extLst>
      <p:ext uri="{BB962C8B-B14F-4D97-AF65-F5344CB8AC3E}">
        <p14:creationId xmlns:p14="http://schemas.microsoft.com/office/powerpoint/2010/main" val="8711349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 calcmode="lin" valueType="num">
                                      <p:cBhvr>
                                        <p:cTn id="14" dur="1000" fill="hold"/>
                                        <p:tgtEl>
                                          <p:spTgt spid="5">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5">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5">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p:cTn id="21" dur="1000" fill="hold"/>
                                        <p:tgtEl>
                                          <p:spTgt spid="5">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5">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5">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 calcmode="lin" valueType="num">
                                      <p:cBhvr>
                                        <p:cTn id="28" dur="1000" fill="hold"/>
                                        <p:tgtEl>
                                          <p:spTgt spid="5">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5">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5">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Effect transition="in" filter="blinds(horizontal)">
                                      <p:cBhvr>
                                        <p:cTn id="35" dur="500"/>
                                        <p:tgtEl>
                                          <p:spTgt spid="5">
                                            <p:txEl>
                                              <p:pRg st="2" end="2"/>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5">
                                            <p:txEl>
                                              <p:pRg st="3" end="3"/>
                                            </p:txEl>
                                          </p:spTgt>
                                        </p:tgtEl>
                                        <p:attrNameLst>
                                          <p:attrName>style.visibility</p:attrName>
                                        </p:attrNameLst>
                                      </p:cBhvr>
                                      <p:to>
                                        <p:strVal val="visible"/>
                                      </p:to>
                                    </p:set>
                                    <p:animEffect transition="in" filter="blinds(horizontal)">
                                      <p:cBhvr>
                                        <p:cTn id="4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11266"/>
          <p:cNvSpPr txBox="1"/>
          <p:nvPr/>
        </p:nvSpPr>
        <p:spPr>
          <a:xfrm>
            <a:off x="1295401" y="0"/>
            <a:ext cx="4041775" cy="584775"/>
          </a:xfrm>
          <a:prstGeom prst="rect">
            <a:avLst/>
          </a:prstGeom>
          <a:noFill/>
          <a:ln w="63500" cap="flat" cmpd="sng">
            <a:noFill/>
            <a:prstDash val="solid"/>
            <a:miter/>
            <a:headEnd type="none" w="med" len="med"/>
            <a:tailEnd type="none" w="med" len="med"/>
          </a:ln>
        </p:spPr>
        <p:txBody>
          <a:bodyPr>
            <a:spAutoFit/>
          </a:bodyPr>
          <a:lstStyle/>
          <a:p>
            <a:pPr>
              <a:defRPr/>
            </a:pPr>
            <a:r>
              <a:rPr lang="zh-CN" altLang="en-US" sz="3200" b="1" noProof="1">
                <a:solidFill>
                  <a:srgbClr val="C00000"/>
                </a:solidFill>
              </a:rPr>
              <a:t>一、</a:t>
            </a:r>
            <a:r>
              <a:rPr lang="zh-CN" altLang="en-US" sz="3200" b="1" noProof="1">
                <a:solidFill>
                  <a:srgbClr val="C00000"/>
                </a:solidFill>
                <a:effectLst>
                  <a:outerShdw blurRad="38100" dist="38100" dir="2700000" algn="tl">
                    <a:srgbClr val="000000">
                      <a:alpha val="43137"/>
                    </a:srgbClr>
                  </a:outerShdw>
                </a:effectLst>
                <a:latin typeface="隶书" pitchFamily="49" charset="-122"/>
                <a:ea typeface="隶书" pitchFamily="49" charset="-122"/>
                <a:sym typeface="+mn-ea"/>
              </a:rPr>
              <a:t>文明土壤</a:t>
            </a:r>
            <a:endParaRPr lang="zh-CN" altLang="en-US" sz="3200" b="1" noProof="1">
              <a:solidFill>
                <a:srgbClr val="C00000"/>
              </a:solidFill>
            </a:endParaRPr>
          </a:p>
        </p:txBody>
      </p:sp>
      <p:sp>
        <p:nvSpPr>
          <p:cNvPr id="22530" name="矩形 11267"/>
          <p:cNvSpPr>
            <a:spLocks noChangeArrowheads="1"/>
          </p:cNvSpPr>
          <p:nvPr/>
        </p:nvSpPr>
        <p:spPr bwMode="auto">
          <a:xfrm>
            <a:off x="3681414" y="778213"/>
            <a:ext cx="5005387"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b="1"/>
              <a:t>读图并结合课本所学知识，描述古代埃及的地理位置，分析那里的自然条件（气候、河流）。</a:t>
            </a:r>
          </a:p>
        </p:txBody>
      </p:sp>
      <p:sp>
        <p:nvSpPr>
          <p:cNvPr id="11269" name="文本框 11268"/>
          <p:cNvSpPr txBox="1">
            <a:spLocks noChangeArrowheads="1"/>
          </p:cNvSpPr>
          <p:nvPr/>
        </p:nvSpPr>
        <p:spPr bwMode="auto">
          <a:xfrm>
            <a:off x="3568701" y="3523104"/>
            <a:ext cx="56054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800" b="1">
                <a:solidFill>
                  <a:srgbClr val="0000FF"/>
                </a:solidFill>
                <a:latin typeface="Times New Roman" pitchFamily="18" charset="0"/>
              </a:rPr>
              <a:t>地理位置</a:t>
            </a:r>
            <a:r>
              <a:rPr lang="en-US" altLang="zh-CN" sz="2800" b="1">
                <a:solidFill>
                  <a:srgbClr val="0000FF"/>
                </a:solidFill>
                <a:latin typeface="Times New Roman" pitchFamily="18" charset="0"/>
              </a:rPr>
              <a:t>:</a:t>
            </a:r>
            <a:r>
              <a:rPr lang="zh-CN" altLang="en-US" sz="2800" b="1">
                <a:solidFill>
                  <a:srgbClr val="0000FF"/>
                </a:solidFill>
                <a:latin typeface="Times New Roman" pitchFamily="18" charset="0"/>
              </a:rPr>
              <a:t>地处非洲东北部的尼罗河流域</a:t>
            </a:r>
          </a:p>
        </p:txBody>
      </p:sp>
      <p:sp>
        <p:nvSpPr>
          <p:cNvPr id="11270" name="文本框 11269"/>
          <p:cNvSpPr txBox="1">
            <a:spLocks noChangeArrowheads="1"/>
          </p:cNvSpPr>
          <p:nvPr/>
        </p:nvSpPr>
        <p:spPr bwMode="auto">
          <a:xfrm>
            <a:off x="3568701" y="4794045"/>
            <a:ext cx="56038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800" b="1">
                <a:solidFill>
                  <a:srgbClr val="0000FF"/>
                </a:solidFill>
              </a:rPr>
              <a:t>气候：热带沙漠气候，干旱、少雨；</a:t>
            </a:r>
          </a:p>
        </p:txBody>
      </p:sp>
      <p:sp>
        <p:nvSpPr>
          <p:cNvPr id="11271" name="矩形 11270"/>
          <p:cNvSpPr>
            <a:spLocks noChangeArrowheads="1"/>
          </p:cNvSpPr>
          <p:nvPr/>
        </p:nvSpPr>
        <p:spPr bwMode="auto">
          <a:xfrm>
            <a:off x="3568700" y="5390393"/>
            <a:ext cx="5384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solidFill>
                  <a:srgbClr val="0000FF"/>
                </a:solidFill>
              </a:rPr>
              <a:t>河流：尼罗河是世界第一长河，</a:t>
            </a:r>
          </a:p>
          <a:p>
            <a:r>
              <a:rPr lang="zh-CN" altLang="en-US" sz="2800" b="1">
                <a:solidFill>
                  <a:srgbClr val="0000FF"/>
                </a:solidFill>
              </a:rPr>
              <a:t>水量大，是埃及的唯一水源。</a:t>
            </a:r>
          </a:p>
        </p:txBody>
      </p:sp>
      <p:pic>
        <p:nvPicPr>
          <p:cNvPr id="22534" name="Picture 5" descr="C:\Users\Administrator\Desktop\w02_b05_03_p01.jpg"/>
          <p:cNvPicPr>
            <a:picLocks noChangeAspect="1" noChangeArrowheads="1"/>
          </p:cNvPicPr>
          <p:nvPr/>
        </p:nvPicPr>
        <p:blipFill>
          <a:blip r:embed="rId3">
            <a:extLst>
              <a:ext uri="{28A0092B-C50C-407E-A947-70E740481C1C}">
                <a14:useLocalDpi xmlns:a14="http://schemas.microsoft.com/office/drawing/2010/main" val="0"/>
              </a:ext>
            </a:extLst>
          </a:blip>
          <a:srcRect l="787" r="-1488" b="-12445"/>
          <a:stretch>
            <a:fillRect/>
          </a:stretch>
        </p:blipFill>
        <p:spPr bwMode="auto">
          <a:xfrm>
            <a:off x="511175" y="773983"/>
            <a:ext cx="3170238" cy="6769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3833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1269"/>
                                        </p:tgtEl>
                                        <p:attrNameLst>
                                          <p:attrName>style.visibility</p:attrName>
                                        </p:attrNameLst>
                                      </p:cBhvr>
                                      <p:to>
                                        <p:strVal val="visible"/>
                                      </p:to>
                                    </p:set>
                                    <p:anim calcmode="lin" valueType="num">
                                      <p:cBhvr additive="base">
                                        <p:cTn id="7" dur="500" fill="hold"/>
                                        <p:tgtEl>
                                          <p:spTgt spid="11269"/>
                                        </p:tgtEl>
                                        <p:attrNameLst>
                                          <p:attrName>ppt_x</p:attrName>
                                        </p:attrNameLst>
                                      </p:cBhvr>
                                      <p:tavLst>
                                        <p:tav tm="0">
                                          <p:val>
                                            <p:strVal val="#ppt_x"/>
                                          </p:val>
                                        </p:tav>
                                        <p:tav tm="100000">
                                          <p:val>
                                            <p:strVal val="#ppt_x"/>
                                          </p:val>
                                        </p:tav>
                                      </p:tavLst>
                                    </p:anim>
                                    <p:anim calcmode="lin" valueType="num">
                                      <p:cBhvr additive="base">
                                        <p:cTn id="8" dur="500" fill="hold"/>
                                        <p:tgtEl>
                                          <p:spTgt spid="11269"/>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1270"/>
                                        </p:tgtEl>
                                        <p:attrNameLst>
                                          <p:attrName>style.visibility</p:attrName>
                                        </p:attrNameLst>
                                      </p:cBhvr>
                                      <p:to>
                                        <p:strVal val="visible"/>
                                      </p:to>
                                    </p:set>
                                    <p:anim calcmode="lin" valueType="num">
                                      <p:cBhvr additive="base">
                                        <p:cTn id="13" dur="500" fill="hold"/>
                                        <p:tgtEl>
                                          <p:spTgt spid="11270"/>
                                        </p:tgtEl>
                                        <p:attrNameLst>
                                          <p:attrName>ppt_x</p:attrName>
                                        </p:attrNameLst>
                                      </p:cBhvr>
                                      <p:tavLst>
                                        <p:tav tm="0">
                                          <p:val>
                                            <p:strVal val="#ppt_x"/>
                                          </p:val>
                                        </p:tav>
                                        <p:tav tm="100000">
                                          <p:val>
                                            <p:strVal val="#ppt_x"/>
                                          </p:val>
                                        </p:tav>
                                      </p:tavLst>
                                    </p:anim>
                                    <p:anim calcmode="lin" valueType="num">
                                      <p:cBhvr additive="base">
                                        <p:cTn id="14" dur="500" fill="hold"/>
                                        <p:tgtEl>
                                          <p:spTgt spid="11270"/>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1271"/>
                                        </p:tgtEl>
                                        <p:attrNameLst>
                                          <p:attrName>style.visibility</p:attrName>
                                        </p:attrNameLst>
                                      </p:cBhvr>
                                      <p:to>
                                        <p:strVal val="visible"/>
                                      </p:to>
                                    </p:set>
                                    <p:animEffect transition="in" filter="blinds(horizontal)">
                                      <p:cBhvr>
                                        <p:cTn id="19" dur="500"/>
                                        <p:tgtEl>
                                          <p:spTgt spid="11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p:bldP spid="11270" grpId="0"/>
      <p:bldP spid="1127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7"/>
          <p:cNvPicPr>
            <a:picLocks noChangeAspect="1" noChangeArrowheads="1"/>
          </p:cNvPicPr>
          <p:nvPr/>
        </p:nvPicPr>
        <p:blipFill>
          <a:blip r:embed="rId2">
            <a:extLst>
              <a:ext uri="{28A0092B-C50C-407E-A947-70E740481C1C}">
                <a14:useLocalDpi xmlns:a14="http://schemas.microsoft.com/office/drawing/2010/main" val="0"/>
              </a:ext>
            </a:extLst>
          </a:blip>
          <a:srcRect r="514"/>
          <a:stretch>
            <a:fillRect/>
          </a:stretch>
        </p:blipFill>
        <p:spPr bwMode="auto">
          <a:xfrm>
            <a:off x="587376" y="932588"/>
            <a:ext cx="2486025" cy="499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5"/>
          <p:cNvSpPr txBox="1">
            <a:spLocks noChangeArrowheads="1"/>
          </p:cNvSpPr>
          <p:nvPr/>
        </p:nvSpPr>
        <p:spPr bwMode="auto">
          <a:xfrm>
            <a:off x="3814764" y="395451"/>
            <a:ext cx="4054475" cy="1511952"/>
          </a:xfrm>
          <a:prstGeom prst="rect">
            <a:avLst/>
          </a:prstGeom>
          <a:blipFill>
            <a:blip r:embed="rId3" cstate="print"/>
            <a:tile tx="0" ty="0" sx="100000" sy="100000" flip="none" algn="tl"/>
          </a:blipFill>
        </p:spPr>
        <p:style>
          <a:lnRef idx="2">
            <a:schemeClr val="accent2">
              <a:shade val="50000"/>
            </a:schemeClr>
          </a:lnRef>
          <a:fillRef idx="1">
            <a:schemeClr val="accent2"/>
          </a:fillRef>
          <a:effectRef idx="0">
            <a:schemeClr val="accent2"/>
          </a:effectRef>
          <a:fontRef idx="minor">
            <a:schemeClr val="lt1"/>
          </a:fontRef>
        </p:style>
        <p:txBody>
          <a:bodyPr>
            <a:spAutoFit/>
          </a:bodyPr>
          <a:lstStyle/>
          <a:p>
            <a:pPr>
              <a:lnSpc>
                <a:spcPct val="150000"/>
              </a:lnSpc>
              <a:buFontTx/>
              <a:buNone/>
              <a:defRPr/>
            </a:pPr>
            <a:r>
              <a:rPr lang="zh-CN" altLang="en-US" sz="2100" b="1" dirty="0">
                <a:solidFill>
                  <a:srgbClr val="000000"/>
                </a:solidFill>
                <a:ea typeface="黑体" panose="02010600030101010101" pitchFamily="49" charset="-122"/>
              </a:rPr>
              <a:t>古希腊历史学家希罗多德说：</a:t>
            </a:r>
            <a:endParaRPr lang="en-US" altLang="zh-CN" sz="2100" b="1" dirty="0">
              <a:solidFill>
                <a:srgbClr val="000000"/>
              </a:solidFill>
              <a:ea typeface="黑体" panose="02010600030101010101" pitchFamily="49" charset="-122"/>
            </a:endParaRPr>
          </a:p>
          <a:p>
            <a:pPr>
              <a:lnSpc>
                <a:spcPct val="150000"/>
              </a:lnSpc>
              <a:buFontTx/>
              <a:buNone/>
              <a:defRPr/>
            </a:pPr>
            <a:r>
              <a:rPr lang="zh-CN" altLang="en-US" sz="2100" b="1" dirty="0">
                <a:solidFill>
                  <a:srgbClr val="000000"/>
                </a:solidFill>
                <a:ea typeface="黑体" panose="02010600030101010101" pitchFamily="49" charset="-122"/>
              </a:rPr>
              <a:t>埃及是“尼罗河的馈赠”。</a:t>
            </a:r>
            <a:endParaRPr lang="en-US" sz="2100" b="1" dirty="0">
              <a:solidFill>
                <a:srgbClr val="000000"/>
              </a:solidFill>
              <a:ea typeface="黑体" panose="02010600030101010101" pitchFamily="49" charset="-122"/>
            </a:endParaRPr>
          </a:p>
          <a:p>
            <a:pPr>
              <a:lnSpc>
                <a:spcPct val="150000"/>
              </a:lnSpc>
              <a:buFontTx/>
              <a:buNone/>
              <a:defRPr/>
            </a:pPr>
            <a:r>
              <a:rPr lang="en-US" sz="1950" b="1" dirty="0">
                <a:solidFill>
                  <a:srgbClr val="000000"/>
                </a:solidFill>
                <a:ea typeface="黑体" panose="02010600030101010101" pitchFamily="49" charset="-122"/>
              </a:rPr>
              <a:t>Egypt  is  “the  gift  of  the  Nile.”</a:t>
            </a:r>
          </a:p>
        </p:txBody>
      </p:sp>
      <p:sp>
        <p:nvSpPr>
          <p:cNvPr id="12" name="矩形 11"/>
          <p:cNvSpPr>
            <a:spLocks noChangeArrowheads="1"/>
          </p:cNvSpPr>
          <p:nvPr/>
        </p:nvSpPr>
        <p:spPr bwMode="auto">
          <a:xfrm>
            <a:off x="3814764" y="2844284"/>
            <a:ext cx="4054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latin typeface="黑体" pitchFamily="49" charset="-122"/>
                <a:ea typeface="黑体" pitchFamily="49" charset="-122"/>
              </a:rPr>
              <a:t>古埃及人为什么赞美尼罗河？</a:t>
            </a:r>
          </a:p>
        </p:txBody>
      </p:sp>
      <p:sp>
        <p:nvSpPr>
          <p:cNvPr id="13" name="矩形 12"/>
          <p:cNvSpPr>
            <a:spLocks noChangeArrowheads="1"/>
          </p:cNvSpPr>
          <p:nvPr/>
        </p:nvSpPr>
        <p:spPr bwMode="auto">
          <a:xfrm>
            <a:off x="3924301" y="3459663"/>
            <a:ext cx="456882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latin typeface="宋体" pitchFamily="2" charset="-122"/>
              </a:rPr>
              <a:t>    尼罗河不仅给古埃及人带来生存必需的淡水，而且它的定期泛滥也带来肥沃的泥土，为埃及农业生产创造了良好的条件。尼罗河不仅养育了埃及人民，而且也孕育了埃及文化。</a:t>
            </a:r>
          </a:p>
        </p:txBody>
      </p:sp>
      <p:sp>
        <p:nvSpPr>
          <p:cNvPr id="4" name="文本框 3"/>
          <p:cNvSpPr txBox="1"/>
          <p:nvPr/>
        </p:nvSpPr>
        <p:spPr>
          <a:xfrm>
            <a:off x="8378866" y="1002372"/>
            <a:ext cx="553998" cy="4804617"/>
          </a:xfrm>
          <a:prstGeom prst="rect">
            <a:avLst/>
          </a:prstGeom>
        </p:spPr>
        <p:style>
          <a:lnRef idx="2">
            <a:schemeClr val="dk1"/>
          </a:lnRef>
          <a:fillRef idx="1">
            <a:schemeClr val="lt1"/>
          </a:fillRef>
          <a:effectRef idx="0">
            <a:schemeClr val="dk1"/>
          </a:effectRef>
          <a:fontRef idx="minor">
            <a:schemeClr val="dk1"/>
          </a:fontRef>
        </p:style>
        <p:txBody>
          <a:bodyPr vert="eaVert">
            <a:spAutoFit/>
          </a:bodyPr>
          <a:lstStyle/>
          <a:p>
            <a:r>
              <a:rPr lang="zh-CN" altLang="en-US" sz="2400" b="1" noProof="1">
                <a:solidFill>
                  <a:schemeClr val="accent2"/>
                </a:solidFill>
              </a:rPr>
              <a:t>尼罗河与埃及文明的关系</a:t>
            </a:r>
          </a:p>
        </p:txBody>
      </p:sp>
    </p:spTree>
    <p:extLst>
      <p:ext uri="{BB962C8B-B14F-4D97-AF65-F5344CB8AC3E}">
        <p14:creationId xmlns:p14="http://schemas.microsoft.com/office/powerpoint/2010/main" val="32049313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Wisp</Template>
  <TotalTime>107</TotalTime>
  <Words>2098</Words>
  <Application>Microsoft Office PowerPoint</Application>
  <PresentationFormat>全屏显示(4:3)</PresentationFormat>
  <Paragraphs>234</Paragraphs>
  <Slides>32</Slides>
  <Notes>8</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32</vt:i4>
      </vt:variant>
    </vt:vector>
  </HeadingPairs>
  <TitlesOfParts>
    <vt:vector size="52" baseType="lpstr">
      <vt:lpstr>Century Gothic</vt:lpstr>
      <vt:lpstr>MingLiU</vt:lpstr>
      <vt:lpstr>Wingdings 3</vt:lpstr>
      <vt:lpstr>方正粗黑宋简体</vt:lpstr>
      <vt:lpstr>汉仪秀英体简</vt:lpstr>
      <vt:lpstr>黑体</vt:lpstr>
      <vt:lpstr>华文行楷</vt:lpstr>
      <vt:lpstr>华文隶书</vt:lpstr>
      <vt:lpstr>华文新魏</vt:lpstr>
      <vt:lpstr>楷体</vt:lpstr>
      <vt:lpstr>楷体_GB2312</vt:lpstr>
      <vt:lpstr>隶书</vt:lpstr>
      <vt:lpstr>宋体</vt:lpstr>
      <vt:lpstr>微软雅黑</vt:lpstr>
      <vt:lpstr>幼圆</vt:lpstr>
      <vt:lpstr>Arial</vt:lpstr>
      <vt:lpstr>Calibri</vt:lpstr>
      <vt:lpstr>Times New Roman</vt:lpstr>
      <vt:lpstr>Wingdings</vt:lpstr>
      <vt:lpstr>丝状</vt:lpstr>
      <vt:lpstr>第一单元 古代亚非文明 </vt:lpstr>
      <vt:lpstr>PowerPoint 演示文稿</vt:lpstr>
      <vt:lpstr>亚非大河文明</vt:lpstr>
      <vt:lpstr>PowerPoint 演示文稿</vt:lpstr>
      <vt:lpstr>PowerPoint 演示文稿</vt:lpstr>
      <vt:lpstr>PowerPoint 演示文稿</vt:lpstr>
      <vt:lpstr>PowerPoint 演示文稿</vt:lpstr>
      <vt:lpstr>PowerPoint 演示文稿</vt:lpstr>
      <vt:lpstr>PowerPoint 演示文稿</vt:lpstr>
      <vt:lpstr>尼罗河对古埃及的影响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郭 会玲</cp:lastModifiedBy>
  <cp:revision>16</cp:revision>
  <dcterms:created xsi:type="dcterms:W3CDTF">2019-09-03T07:15:20Z</dcterms:created>
  <dcterms:modified xsi:type="dcterms:W3CDTF">2019-09-03T14:45:03Z</dcterms:modified>
</cp:coreProperties>
</file>